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308" r:id="rId5"/>
    <p:sldId id="306" r:id="rId6"/>
    <p:sldId id="307" r:id="rId7"/>
    <p:sldId id="312" r:id="rId8"/>
    <p:sldId id="310" r:id="rId9"/>
    <p:sldId id="311" r:id="rId10"/>
    <p:sldId id="320" r:id="rId11"/>
    <p:sldId id="461" r:id="rId12"/>
    <p:sldId id="315" r:id="rId13"/>
    <p:sldId id="316" r:id="rId14"/>
    <p:sldId id="258" r:id="rId15"/>
    <p:sldId id="259" r:id="rId16"/>
    <p:sldId id="330" r:id="rId17"/>
    <p:sldId id="422" r:id="rId18"/>
    <p:sldId id="346" r:id="rId19"/>
    <p:sldId id="342" r:id="rId20"/>
    <p:sldId id="343" r:id="rId21"/>
    <p:sldId id="344" r:id="rId22"/>
    <p:sldId id="345" r:id="rId23"/>
    <p:sldId id="425" r:id="rId24"/>
  </p:sldIdLst>
  <p:sldSz cx="6858000" cy="12192000"/>
  <p:notesSz cx="6797675" cy="98742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sgol Gyfun Gwy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3" autoAdjust="0"/>
    <p:restoredTop sz="96101" autoAdjust="0"/>
  </p:normalViewPr>
  <p:slideViewPr>
    <p:cSldViewPr snapToGrid="0">
      <p:cViewPr varScale="1">
        <p:scale>
          <a:sx n="58" d="100"/>
          <a:sy n="58" d="100"/>
        </p:scale>
        <p:origin x="1740" y="108"/>
      </p:cViewPr>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02D086-A0DF-4F95-8ADD-956D329B2292}"/>
              </a:ext>
            </a:extLst>
          </p:cNvPr>
          <p:cNvSpPr>
            <a:spLocks noGrp="1"/>
          </p:cNvSpPr>
          <p:nvPr>
            <p:ph type="hdr" sz="quarter"/>
          </p:nvPr>
        </p:nvSpPr>
        <p:spPr>
          <a:xfrm>
            <a:off x="0" y="0"/>
            <a:ext cx="2946400" cy="493713"/>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427DA5FD-6174-4B2A-81ED-855FBA85BD36}"/>
              </a:ext>
            </a:extLst>
          </p:cNvPr>
          <p:cNvSpPr>
            <a:spLocks noGrp="1"/>
          </p:cNvSpPr>
          <p:nvPr>
            <p:ph type="dt" idx="1"/>
          </p:nvPr>
        </p:nvSpPr>
        <p:spPr>
          <a:xfrm>
            <a:off x="3849688" y="0"/>
            <a:ext cx="2946400" cy="493713"/>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7369DDD-0DC6-4FFD-97B4-0A7A92F4909A}" type="datetimeFigureOut">
              <a:rPr lang="en-GB"/>
              <a:pPr>
                <a:defRPr/>
              </a:pPr>
              <a:t>28/02/2020</a:t>
            </a:fld>
            <a:endParaRPr lang="en-GB"/>
          </a:p>
        </p:txBody>
      </p:sp>
      <p:sp>
        <p:nvSpPr>
          <p:cNvPr id="4" name="Slide Image Placeholder 3">
            <a:extLst>
              <a:ext uri="{FF2B5EF4-FFF2-40B4-BE49-F238E27FC236}">
                <a16:creationId xmlns:a16="http://schemas.microsoft.com/office/drawing/2014/main" id="{4711551B-ED87-4929-B6E4-CF60CC1ADDA2}"/>
              </a:ext>
            </a:extLst>
          </p:cNvPr>
          <p:cNvSpPr>
            <a:spLocks noGrp="1" noRot="1" noChangeAspect="1"/>
          </p:cNvSpPr>
          <p:nvPr>
            <p:ph type="sldImg" idx="2"/>
          </p:nvPr>
        </p:nvSpPr>
        <p:spPr>
          <a:xfrm>
            <a:off x="2462213" y="1235075"/>
            <a:ext cx="1873250" cy="3332163"/>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49D0AB41-D33A-4F64-BB1B-DE3ED1693913}"/>
              </a:ext>
            </a:extLst>
          </p:cNvPr>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A204633A-E285-4643-A991-0B79ECE72889}"/>
              </a:ext>
            </a:extLst>
          </p:cNvPr>
          <p:cNvSpPr>
            <a:spLocks noGrp="1"/>
          </p:cNvSpPr>
          <p:nvPr>
            <p:ph type="ftr" sz="quarter" idx="4"/>
          </p:nvPr>
        </p:nvSpPr>
        <p:spPr>
          <a:xfrm>
            <a:off x="0" y="9380538"/>
            <a:ext cx="2946400" cy="49371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E48C8129-0F70-482F-832E-C6EDD62EB05A}"/>
              </a:ext>
            </a:extLst>
          </p:cNvPr>
          <p:cNvSpPr>
            <a:spLocks noGrp="1"/>
          </p:cNvSpPr>
          <p:nvPr>
            <p:ph type="sldNum" sz="quarter" idx="5"/>
          </p:nvPr>
        </p:nvSpPr>
        <p:spPr>
          <a:xfrm>
            <a:off x="3849688" y="9380538"/>
            <a:ext cx="2946400" cy="493712"/>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9243BDC3-0002-4F95-BF4E-C204CEF2B980}"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105B0F11-AD90-4D42-9F8F-8AE558DE7D1F}"/>
              </a:ext>
            </a:extLst>
          </p:cNvPr>
          <p:cNvSpPr>
            <a:spLocks noGrp="1"/>
          </p:cNvSpPr>
          <p:nvPr>
            <p:ph type="dt" sz="half" idx="10"/>
          </p:nvPr>
        </p:nvSpPr>
        <p:spPr/>
        <p:txBody>
          <a:bodyPr/>
          <a:lstStyle>
            <a:lvl1pPr>
              <a:defRPr/>
            </a:lvl1pPr>
          </a:lstStyle>
          <a:p>
            <a:pPr>
              <a:defRPr/>
            </a:pPr>
            <a:fld id="{FC9D0E85-07E2-4C95-A02B-FB4E29806741}" type="datetimeFigureOut">
              <a:rPr lang="en-GB"/>
              <a:pPr>
                <a:defRPr/>
              </a:pPr>
              <a:t>28/02/2020</a:t>
            </a:fld>
            <a:endParaRPr lang="en-GB"/>
          </a:p>
        </p:txBody>
      </p:sp>
      <p:sp>
        <p:nvSpPr>
          <p:cNvPr id="5" name="Footer Placeholder 4">
            <a:extLst>
              <a:ext uri="{FF2B5EF4-FFF2-40B4-BE49-F238E27FC236}">
                <a16:creationId xmlns:a16="http://schemas.microsoft.com/office/drawing/2014/main" id="{E0B3DF52-D975-425D-A964-595D3F852DF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62AA3448-DAD8-4856-B339-A4A4F8BC7EF7}"/>
              </a:ext>
            </a:extLst>
          </p:cNvPr>
          <p:cNvSpPr>
            <a:spLocks noGrp="1"/>
          </p:cNvSpPr>
          <p:nvPr>
            <p:ph type="sldNum" sz="quarter" idx="12"/>
          </p:nvPr>
        </p:nvSpPr>
        <p:spPr/>
        <p:txBody>
          <a:bodyPr/>
          <a:lstStyle>
            <a:lvl1pPr>
              <a:defRPr/>
            </a:lvl1pPr>
          </a:lstStyle>
          <a:p>
            <a:pPr>
              <a:defRPr/>
            </a:pPr>
            <a:fld id="{14F731C0-1B8C-4E93-A8A7-AC4C1898B102}" type="slidenum">
              <a:rPr lang="en-GB"/>
              <a:pPr>
                <a:defRPr/>
              </a:pPr>
              <a:t>‹#›</a:t>
            </a:fld>
            <a:endParaRPr lang="en-GB"/>
          </a:p>
        </p:txBody>
      </p:sp>
    </p:spTree>
    <p:extLst>
      <p:ext uri="{BB962C8B-B14F-4D97-AF65-F5344CB8AC3E}">
        <p14:creationId xmlns:p14="http://schemas.microsoft.com/office/powerpoint/2010/main" val="41579293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C88E6A6-EEB5-42E2-93E8-F3676B699EEF}"/>
              </a:ext>
            </a:extLst>
          </p:cNvPr>
          <p:cNvSpPr>
            <a:spLocks noGrp="1"/>
          </p:cNvSpPr>
          <p:nvPr>
            <p:ph type="dt" sz="half" idx="10"/>
          </p:nvPr>
        </p:nvSpPr>
        <p:spPr/>
        <p:txBody>
          <a:bodyPr/>
          <a:lstStyle>
            <a:lvl1pPr>
              <a:defRPr/>
            </a:lvl1pPr>
          </a:lstStyle>
          <a:p>
            <a:pPr>
              <a:defRPr/>
            </a:pPr>
            <a:fld id="{480B0BD7-C54E-4793-854F-838486DCA4B8}" type="datetimeFigureOut">
              <a:rPr lang="en-GB"/>
              <a:pPr>
                <a:defRPr/>
              </a:pPr>
              <a:t>28/02/2020</a:t>
            </a:fld>
            <a:endParaRPr lang="en-GB"/>
          </a:p>
        </p:txBody>
      </p:sp>
      <p:sp>
        <p:nvSpPr>
          <p:cNvPr id="5" name="Footer Placeholder 4">
            <a:extLst>
              <a:ext uri="{FF2B5EF4-FFF2-40B4-BE49-F238E27FC236}">
                <a16:creationId xmlns:a16="http://schemas.microsoft.com/office/drawing/2014/main" id="{92A36F07-3257-4C17-99C1-5D577921B90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03AB117-D5E7-4242-885C-4D12FB3CD8D3}"/>
              </a:ext>
            </a:extLst>
          </p:cNvPr>
          <p:cNvSpPr>
            <a:spLocks noGrp="1"/>
          </p:cNvSpPr>
          <p:nvPr>
            <p:ph type="sldNum" sz="quarter" idx="12"/>
          </p:nvPr>
        </p:nvSpPr>
        <p:spPr/>
        <p:txBody>
          <a:bodyPr/>
          <a:lstStyle>
            <a:lvl1pPr>
              <a:defRPr/>
            </a:lvl1pPr>
          </a:lstStyle>
          <a:p>
            <a:pPr>
              <a:defRPr/>
            </a:pPr>
            <a:fld id="{0E9AC919-D35C-460B-8AF7-D5F524EB71A4}" type="slidenum">
              <a:rPr lang="en-GB"/>
              <a:pPr>
                <a:defRPr/>
              </a:pPr>
              <a:t>‹#›</a:t>
            </a:fld>
            <a:endParaRPr lang="en-GB"/>
          </a:p>
        </p:txBody>
      </p:sp>
    </p:spTree>
    <p:extLst>
      <p:ext uri="{BB962C8B-B14F-4D97-AF65-F5344CB8AC3E}">
        <p14:creationId xmlns:p14="http://schemas.microsoft.com/office/powerpoint/2010/main" val="3623487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3CCBB81-621F-4868-B301-AF5FBD46FD3C}"/>
              </a:ext>
            </a:extLst>
          </p:cNvPr>
          <p:cNvSpPr>
            <a:spLocks noGrp="1"/>
          </p:cNvSpPr>
          <p:nvPr>
            <p:ph type="dt" sz="half" idx="10"/>
          </p:nvPr>
        </p:nvSpPr>
        <p:spPr/>
        <p:txBody>
          <a:bodyPr/>
          <a:lstStyle>
            <a:lvl1pPr>
              <a:defRPr/>
            </a:lvl1pPr>
          </a:lstStyle>
          <a:p>
            <a:pPr>
              <a:defRPr/>
            </a:pPr>
            <a:fld id="{F8A526DF-5910-4B73-BF39-CEA75A09E650}" type="datetimeFigureOut">
              <a:rPr lang="en-GB"/>
              <a:pPr>
                <a:defRPr/>
              </a:pPr>
              <a:t>28/02/2020</a:t>
            </a:fld>
            <a:endParaRPr lang="en-GB"/>
          </a:p>
        </p:txBody>
      </p:sp>
      <p:sp>
        <p:nvSpPr>
          <p:cNvPr id="5" name="Footer Placeholder 4">
            <a:extLst>
              <a:ext uri="{FF2B5EF4-FFF2-40B4-BE49-F238E27FC236}">
                <a16:creationId xmlns:a16="http://schemas.microsoft.com/office/drawing/2014/main" id="{95C01D35-6569-4CAB-B9FF-64F8C9553A8F}"/>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B8F35B1B-0CF7-47E8-AE16-2391EC22ABF9}"/>
              </a:ext>
            </a:extLst>
          </p:cNvPr>
          <p:cNvSpPr>
            <a:spLocks noGrp="1"/>
          </p:cNvSpPr>
          <p:nvPr>
            <p:ph type="sldNum" sz="quarter" idx="12"/>
          </p:nvPr>
        </p:nvSpPr>
        <p:spPr/>
        <p:txBody>
          <a:bodyPr/>
          <a:lstStyle>
            <a:lvl1pPr>
              <a:defRPr/>
            </a:lvl1pPr>
          </a:lstStyle>
          <a:p>
            <a:pPr>
              <a:defRPr/>
            </a:pPr>
            <a:fld id="{08BBAE46-BEEC-48FE-BBC0-097F3493CE3F}" type="slidenum">
              <a:rPr lang="en-GB"/>
              <a:pPr>
                <a:defRPr/>
              </a:pPr>
              <a:t>‹#›</a:t>
            </a:fld>
            <a:endParaRPr lang="en-GB"/>
          </a:p>
        </p:txBody>
      </p:sp>
    </p:spTree>
    <p:extLst>
      <p:ext uri="{BB962C8B-B14F-4D97-AF65-F5344CB8AC3E}">
        <p14:creationId xmlns:p14="http://schemas.microsoft.com/office/powerpoint/2010/main" val="1454800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7B529F4-E912-4363-B668-300D3D7B11DE}"/>
              </a:ext>
            </a:extLst>
          </p:cNvPr>
          <p:cNvSpPr>
            <a:spLocks noGrp="1"/>
          </p:cNvSpPr>
          <p:nvPr>
            <p:ph type="dt" sz="half" idx="10"/>
          </p:nvPr>
        </p:nvSpPr>
        <p:spPr/>
        <p:txBody>
          <a:bodyPr/>
          <a:lstStyle>
            <a:lvl1pPr>
              <a:defRPr/>
            </a:lvl1pPr>
          </a:lstStyle>
          <a:p>
            <a:pPr>
              <a:defRPr/>
            </a:pPr>
            <a:fld id="{62E784E1-95E3-4CC3-9859-6099092E0EFB}" type="datetimeFigureOut">
              <a:rPr lang="en-GB"/>
              <a:pPr>
                <a:defRPr/>
              </a:pPr>
              <a:t>28/02/2020</a:t>
            </a:fld>
            <a:endParaRPr lang="en-GB"/>
          </a:p>
        </p:txBody>
      </p:sp>
      <p:sp>
        <p:nvSpPr>
          <p:cNvPr id="5" name="Footer Placeholder 4">
            <a:extLst>
              <a:ext uri="{FF2B5EF4-FFF2-40B4-BE49-F238E27FC236}">
                <a16:creationId xmlns:a16="http://schemas.microsoft.com/office/drawing/2014/main" id="{0CDF5C00-BE34-4CFB-B609-B2E8B4E99D60}"/>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3588B52-CD44-4454-87BD-900F6F1C8B96}"/>
              </a:ext>
            </a:extLst>
          </p:cNvPr>
          <p:cNvSpPr>
            <a:spLocks noGrp="1"/>
          </p:cNvSpPr>
          <p:nvPr>
            <p:ph type="sldNum" sz="quarter" idx="12"/>
          </p:nvPr>
        </p:nvSpPr>
        <p:spPr/>
        <p:txBody>
          <a:bodyPr/>
          <a:lstStyle>
            <a:lvl1pPr>
              <a:defRPr/>
            </a:lvl1pPr>
          </a:lstStyle>
          <a:p>
            <a:pPr>
              <a:defRPr/>
            </a:pPr>
            <a:fld id="{3ED18F7A-C741-45B5-97BA-99DE9971C2A0}" type="slidenum">
              <a:rPr lang="en-GB"/>
              <a:pPr>
                <a:defRPr/>
              </a:pPr>
              <a:t>‹#›</a:t>
            </a:fld>
            <a:endParaRPr lang="en-GB"/>
          </a:p>
        </p:txBody>
      </p:sp>
    </p:spTree>
    <p:extLst>
      <p:ext uri="{BB962C8B-B14F-4D97-AF65-F5344CB8AC3E}">
        <p14:creationId xmlns:p14="http://schemas.microsoft.com/office/powerpoint/2010/main" val="3342427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2A2241-F214-4B0F-927F-46B062FA2F8A}"/>
              </a:ext>
            </a:extLst>
          </p:cNvPr>
          <p:cNvSpPr>
            <a:spLocks noGrp="1"/>
          </p:cNvSpPr>
          <p:nvPr>
            <p:ph type="dt" sz="half" idx="10"/>
          </p:nvPr>
        </p:nvSpPr>
        <p:spPr/>
        <p:txBody>
          <a:bodyPr/>
          <a:lstStyle>
            <a:lvl1pPr>
              <a:defRPr/>
            </a:lvl1pPr>
          </a:lstStyle>
          <a:p>
            <a:pPr>
              <a:defRPr/>
            </a:pPr>
            <a:fld id="{0E7053DA-3FA8-4959-B48A-D4A594654451}" type="datetimeFigureOut">
              <a:rPr lang="en-GB"/>
              <a:pPr>
                <a:defRPr/>
              </a:pPr>
              <a:t>28/02/2020</a:t>
            </a:fld>
            <a:endParaRPr lang="en-GB"/>
          </a:p>
        </p:txBody>
      </p:sp>
      <p:sp>
        <p:nvSpPr>
          <p:cNvPr id="5" name="Footer Placeholder 4">
            <a:extLst>
              <a:ext uri="{FF2B5EF4-FFF2-40B4-BE49-F238E27FC236}">
                <a16:creationId xmlns:a16="http://schemas.microsoft.com/office/drawing/2014/main" id="{DE1E4C00-855E-4470-B3A7-5FDD5B3942A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1CD7FFE-9DD9-432D-A611-287CC46E44BF}"/>
              </a:ext>
            </a:extLst>
          </p:cNvPr>
          <p:cNvSpPr>
            <a:spLocks noGrp="1"/>
          </p:cNvSpPr>
          <p:nvPr>
            <p:ph type="sldNum" sz="quarter" idx="12"/>
          </p:nvPr>
        </p:nvSpPr>
        <p:spPr/>
        <p:txBody>
          <a:bodyPr/>
          <a:lstStyle>
            <a:lvl1pPr>
              <a:defRPr/>
            </a:lvl1pPr>
          </a:lstStyle>
          <a:p>
            <a:pPr>
              <a:defRPr/>
            </a:pPr>
            <a:fld id="{0DEA55A0-03A1-47CC-B478-D97181E22BE4}" type="slidenum">
              <a:rPr lang="en-GB"/>
              <a:pPr>
                <a:defRPr/>
              </a:pPr>
              <a:t>‹#›</a:t>
            </a:fld>
            <a:endParaRPr lang="en-GB"/>
          </a:p>
        </p:txBody>
      </p:sp>
    </p:spTree>
    <p:extLst>
      <p:ext uri="{BB962C8B-B14F-4D97-AF65-F5344CB8AC3E}">
        <p14:creationId xmlns:p14="http://schemas.microsoft.com/office/powerpoint/2010/main" val="139221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8CAFDC21-FE6C-4302-A387-FAFA778C5780}"/>
              </a:ext>
            </a:extLst>
          </p:cNvPr>
          <p:cNvSpPr>
            <a:spLocks noGrp="1"/>
          </p:cNvSpPr>
          <p:nvPr>
            <p:ph type="dt" sz="half" idx="10"/>
          </p:nvPr>
        </p:nvSpPr>
        <p:spPr/>
        <p:txBody>
          <a:bodyPr/>
          <a:lstStyle>
            <a:lvl1pPr>
              <a:defRPr/>
            </a:lvl1pPr>
          </a:lstStyle>
          <a:p>
            <a:pPr>
              <a:defRPr/>
            </a:pPr>
            <a:fld id="{F86BACD8-D857-4083-9968-0908F8A856A8}" type="datetimeFigureOut">
              <a:rPr lang="en-GB"/>
              <a:pPr>
                <a:defRPr/>
              </a:pPr>
              <a:t>28/02/2020</a:t>
            </a:fld>
            <a:endParaRPr lang="en-GB"/>
          </a:p>
        </p:txBody>
      </p:sp>
      <p:sp>
        <p:nvSpPr>
          <p:cNvPr id="6" name="Footer Placeholder 4">
            <a:extLst>
              <a:ext uri="{FF2B5EF4-FFF2-40B4-BE49-F238E27FC236}">
                <a16:creationId xmlns:a16="http://schemas.microsoft.com/office/drawing/2014/main" id="{BEDEA826-4230-4FC3-839B-15D64E8A60D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40DABB8-FC7D-4D30-AE8E-32971AC4F90D}"/>
              </a:ext>
            </a:extLst>
          </p:cNvPr>
          <p:cNvSpPr>
            <a:spLocks noGrp="1"/>
          </p:cNvSpPr>
          <p:nvPr>
            <p:ph type="sldNum" sz="quarter" idx="12"/>
          </p:nvPr>
        </p:nvSpPr>
        <p:spPr/>
        <p:txBody>
          <a:bodyPr/>
          <a:lstStyle>
            <a:lvl1pPr>
              <a:defRPr/>
            </a:lvl1pPr>
          </a:lstStyle>
          <a:p>
            <a:pPr>
              <a:defRPr/>
            </a:pPr>
            <a:fld id="{78B541FC-E161-4AE5-BDD1-821E48E004EB}" type="slidenum">
              <a:rPr lang="en-GB"/>
              <a:pPr>
                <a:defRPr/>
              </a:pPr>
              <a:t>‹#›</a:t>
            </a:fld>
            <a:endParaRPr lang="en-GB"/>
          </a:p>
        </p:txBody>
      </p:sp>
    </p:spTree>
    <p:extLst>
      <p:ext uri="{BB962C8B-B14F-4D97-AF65-F5344CB8AC3E}">
        <p14:creationId xmlns:p14="http://schemas.microsoft.com/office/powerpoint/2010/main" val="910890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CF9C6FBD-E4D2-43EF-A7D7-095ECD7F90AE}"/>
              </a:ext>
            </a:extLst>
          </p:cNvPr>
          <p:cNvSpPr>
            <a:spLocks noGrp="1"/>
          </p:cNvSpPr>
          <p:nvPr>
            <p:ph type="dt" sz="half" idx="10"/>
          </p:nvPr>
        </p:nvSpPr>
        <p:spPr/>
        <p:txBody>
          <a:bodyPr/>
          <a:lstStyle>
            <a:lvl1pPr>
              <a:defRPr/>
            </a:lvl1pPr>
          </a:lstStyle>
          <a:p>
            <a:pPr>
              <a:defRPr/>
            </a:pPr>
            <a:fld id="{CA4E2A37-82F9-4D77-B5D6-B4BFD20CDF27}" type="datetimeFigureOut">
              <a:rPr lang="en-GB"/>
              <a:pPr>
                <a:defRPr/>
              </a:pPr>
              <a:t>28/02/2020</a:t>
            </a:fld>
            <a:endParaRPr lang="en-GB"/>
          </a:p>
        </p:txBody>
      </p:sp>
      <p:sp>
        <p:nvSpPr>
          <p:cNvPr id="8" name="Footer Placeholder 4">
            <a:extLst>
              <a:ext uri="{FF2B5EF4-FFF2-40B4-BE49-F238E27FC236}">
                <a16:creationId xmlns:a16="http://schemas.microsoft.com/office/drawing/2014/main" id="{EB050B4B-325F-42C1-B7BA-77C13AD3B78B}"/>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12FB5AF5-44AF-453D-ACC8-23C0420E21DE}"/>
              </a:ext>
            </a:extLst>
          </p:cNvPr>
          <p:cNvSpPr>
            <a:spLocks noGrp="1"/>
          </p:cNvSpPr>
          <p:nvPr>
            <p:ph type="sldNum" sz="quarter" idx="12"/>
          </p:nvPr>
        </p:nvSpPr>
        <p:spPr/>
        <p:txBody>
          <a:bodyPr/>
          <a:lstStyle>
            <a:lvl1pPr>
              <a:defRPr/>
            </a:lvl1pPr>
          </a:lstStyle>
          <a:p>
            <a:pPr>
              <a:defRPr/>
            </a:pPr>
            <a:fld id="{34D89A02-18AB-41C8-B9B1-B11BCACA7772}" type="slidenum">
              <a:rPr lang="en-GB"/>
              <a:pPr>
                <a:defRPr/>
              </a:pPr>
              <a:t>‹#›</a:t>
            </a:fld>
            <a:endParaRPr lang="en-GB"/>
          </a:p>
        </p:txBody>
      </p:sp>
    </p:spTree>
    <p:extLst>
      <p:ext uri="{BB962C8B-B14F-4D97-AF65-F5344CB8AC3E}">
        <p14:creationId xmlns:p14="http://schemas.microsoft.com/office/powerpoint/2010/main" val="600546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58D566B1-38E6-49E1-AB83-D4D4D74016B3}"/>
              </a:ext>
            </a:extLst>
          </p:cNvPr>
          <p:cNvSpPr>
            <a:spLocks noGrp="1"/>
          </p:cNvSpPr>
          <p:nvPr>
            <p:ph type="dt" sz="half" idx="10"/>
          </p:nvPr>
        </p:nvSpPr>
        <p:spPr/>
        <p:txBody>
          <a:bodyPr/>
          <a:lstStyle>
            <a:lvl1pPr>
              <a:defRPr/>
            </a:lvl1pPr>
          </a:lstStyle>
          <a:p>
            <a:pPr>
              <a:defRPr/>
            </a:pPr>
            <a:fld id="{1DE25485-355E-468F-8836-A4C4BBE9669B}" type="datetimeFigureOut">
              <a:rPr lang="en-GB"/>
              <a:pPr>
                <a:defRPr/>
              </a:pPr>
              <a:t>28/02/2020</a:t>
            </a:fld>
            <a:endParaRPr lang="en-GB"/>
          </a:p>
        </p:txBody>
      </p:sp>
      <p:sp>
        <p:nvSpPr>
          <p:cNvPr id="4" name="Footer Placeholder 4">
            <a:extLst>
              <a:ext uri="{FF2B5EF4-FFF2-40B4-BE49-F238E27FC236}">
                <a16:creationId xmlns:a16="http://schemas.microsoft.com/office/drawing/2014/main" id="{944E0B1D-FA40-4AB7-AD60-0AE0F8848341}"/>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742E3F8B-8BF5-4A6D-AF0D-C8F212780C74}"/>
              </a:ext>
            </a:extLst>
          </p:cNvPr>
          <p:cNvSpPr>
            <a:spLocks noGrp="1"/>
          </p:cNvSpPr>
          <p:nvPr>
            <p:ph type="sldNum" sz="quarter" idx="12"/>
          </p:nvPr>
        </p:nvSpPr>
        <p:spPr/>
        <p:txBody>
          <a:bodyPr/>
          <a:lstStyle>
            <a:lvl1pPr>
              <a:defRPr/>
            </a:lvl1pPr>
          </a:lstStyle>
          <a:p>
            <a:pPr>
              <a:defRPr/>
            </a:pPr>
            <a:fld id="{E8A8656D-87F0-4992-870A-EC6FE7506015}" type="slidenum">
              <a:rPr lang="en-GB"/>
              <a:pPr>
                <a:defRPr/>
              </a:pPr>
              <a:t>‹#›</a:t>
            </a:fld>
            <a:endParaRPr lang="en-GB"/>
          </a:p>
        </p:txBody>
      </p:sp>
    </p:spTree>
    <p:extLst>
      <p:ext uri="{BB962C8B-B14F-4D97-AF65-F5344CB8AC3E}">
        <p14:creationId xmlns:p14="http://schemas.microsoft.com/office/powerpoint/2010/main" val="252894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168BDB4-EEAB-4816-9B6A-907C7A0B9EEF}"/>
              </a:ext>
            </a:extLst>
          </p:cNvPr>
          <p:cNvSpPr>
            <a:spLocks noGrp="1"/>
          </p:cNvSpPr>
          <p:nvPr>
            <p:ph type="dt" sz="half" idx="10"/>
          </p:nvPr>
        </p:nvSpPr>
        <p:spPr/>
        <p:txBody>
          <a:bodyPr/>
          <a:lstStyle>
            <a:lvl1pPr>
              <a:defRPr/>
            </a:lvl1pPr>
          </a:lstStyle>
          <a:p>
            <a:pPr>
              <a:defRPr/>
            </a:pPr>
            <a:fld id="{898887C2-8C0D-4CFE-907B-EF495D1D8F8F}" type="datetimeFigureOut">
              <a:rPr lang="en-GB"/>
              <a:pPr>
                <a:defRPr/>
              </a:pPr>
              <a:t>28/02/2020</a:t>
            </a:fld>
            <a:endParaRPr lang="en-GB"/>
          </a:p>
        </p:txBody>
      </p:sp>
      <p:sp>
        <p:nvSpPr>
          <p:cNvPr id="3" name="Footer Placeholder 4">
            <a:extLst>
              <a:ext uri="{FF2B5EF4-FFF2-40B4-BE49-F238E27FC236}">
                <a16:creationId xmlns:a16="http://schemas.microsoft.com/office/drawing/2014/main" id="{754825FE-048D-46B3-95DF-46ECB2BB6EF4}"/>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E0BC66A1-EFD5-4D69-9DE0-886940E2B0F4}"/>
              </a:ext>
            </a:extLst>
          </p:cNvPr>
          <p:cNvSpPr>
            <a:spLocks noGrp="1"/>
          </p:cNvSpPr>
          <p:nvPr>
            <p:ph type="sldNum" sz="quarter" idx="12"/>
          </p:nvPr>
        </p:nvSpPr>
        <p:spPr/>
        <p:txBody>
          <a:bodyPr/>
          <a:lstStyle>
            <a:lvl1pPr>
              <a:defRPr/>
            </a:lvl1pPr>
          </a:lstStyle>
          <a:p>
            <a:pPr>
              <a:defRPr/>
            </a:pPr>
            <a:fld id="{DEC7773F-BE17-45E9-A55A-37E318CEC8DF}" type="slidenum">
              <a:rPr lang="en-GB"/>
              <a:pPr>
                <a:defRPr/>
              </a:pPr>
              <a:t>‹#›</a:t>
            </a:fld>
            <a:endParaRPr lang="en-GB"/>
          </a:p>
        </p:txBody>
      </p:sp>
    </p:spTree>
    <p:extLst>
      <p:ext uri="{BB962C8B-B14F-4D97-AF65-F5344CB8AC3E}">
        <p14:creationId xmlns:p14="http://schemas.microsoft.com/office/powerpoint/2010/main" val="11774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A1424990-3433-49F2-ACA1-4A9F46C83054}"/>
              </a:ext>
            </a:extLst>
          </p:cNvPr>
          <p:cNvSpPr>
            <a:spLocks noGrp="1"/>
          </p:cNvSpPr>
          <p:nvPr>
            <p:ph type="dt" sz="half" idx="10"/>
          </p:nvPr>
        </p:nvSpPr>
        <p:spPr/>
        <p:txBody>
          <a:bodyPr/>
          <a:lstStyle>
            <a:lvl1pPr>
              <a:defRPr/>
            </a:lvl1pPr>
          </a:lstStyle>
          <a:p>
            <a:pPr>
              <a:defRPr/>
            </a:pPr>
            <a:fld id="{697B42BB-A731-4478-87D0-B09E846DF026}" type="datetimeFigureOut">
              <a:rPr lang="en-GB"/>
              <a:pPr>
                <a:defRPr/>
              </a:pPr>
              <a:t>28/02/2020</a:t>
            </a:fld>
            <a:endParaRPr lang="en-GB"/>
          </a:p>
        </p:txBody>
      </p:sp>
      <p:sp>
        <p:nvSpPr>
          <p:cNvPr id="6" name="Footer Placeholder 4">
            <a:extLst>
              <a:ext uri="{FF2B5EF4-FFF2-40B4-BE49-F238E27FC236}">
                <a16:creationId xmlns:a16="http://schemas.microsoft.com/office/drawing/2014/main" id="{EAD66A88-0968-4442-97DC-5F2E92D61511}"/>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E278AD53-F6FD-4083-B037-89076210CDCC}"/>
              </a:ext>
            </a:extLst>
          </p:cNvPr>
          <p:cNvSpPr>
            <a:spLocks noGrp="1"/>
          </p:cNvSpPr>
          <p:nvPr>
            <p:ph type="sldNum" sz="quarter" idx="12"/>
          </p:nvPr>
        </p:nvSpPr>
        <p:spPr/>
        <p:txBody>
          <a:bodyPr/>
          <a:lstStyle>
            <a:lvl1pPr>
              <a:defRPr/>
            </a:lvl1pPr>
          </a:lstStyle>
          <a:p>
            <a:pPr>
              <a:defRPr/>
            </a:pPr>
            <a:fld id="{8968A07E-962B-45E4-B49B-293EAFF99542}" type="slidenum">
              <a:rPr lang="en-GB"/>
              <a:pPr>
                <a:defRPr/>
              </a:pPr>
              <a:t>‹#›</a:t>
            </a:fld>
            <a:endParaRPr lang="en-GB"/>
          </a:p>
        </p:txBody>
      </p:sp>
    </p:spTree>
    <p:extLst>
      <p:ext uri="{BB962C8B-B14F-4D97-AF65-F5344CB8AC3E}">
        <p14:creationId xmlns:p14="http://schemas.microsoft.com/office/powerpoint/2010/main" val="1925481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7EDA40AB-857A-4647-825F-43C30A9095F6}"/>
              </a:ext>
            </a:extLst>
          </p:cNvPr>
          <p:cNvSpPr>
            <a:spLocks noGrp="1"/>
          </p:cNvSpPr>
          <p:nvPr>
            <p:ph type="dt" sz="half" idx="10"/>
          </p:nvPr>
        </p:nvSpPr>
        <p:spPr/>
        <p:txBody>
          <a:bodyPr/>
          <a:lstStyle>
            <a:lvl1pPr>
              <a:defRPr/>
            </a:lvl1pPr>
          </a:lstStyle>
          <a:p>
            <a:pPr>
              <a:defRPr/>
            </a:pPr>
            <a:fld id="{A9877D0A-05F9-4E4D-AC40-C389295676DE}" type="datetimeFigureOut">
              <a:rPr lang="en-GB"/>
              <a:pPr>
                <a:defRPr/>
              </a:pPr>
              <a:t>28/02/2020</a:t>
            </a:fld>
            <a:endParaRPr lang="en-GB"/>
          </a:p>
        </p:txBody>
      </p:sp>
      <p:sp>
        <p:nvSpPr>
          <p:cNvPr id="6" name="Footer Placeholder 4">
            <a:extLst>
              <a:ext uri="{FF2B5EF4-FFF2-40B4-BE49-F238E27FC236}">
                <a16:creationId xmlns:a16="http://schemas.microsoft.com/office/drawing/2014/main" id="{07E2DC86-803F-4CA6-A756-2704F6A01EA1}"/>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094DC01-CC9A-4C50-9E3D-E9625E6504D9}"/>
              </a:ext>
            </a:extLst>
          </p:cNvPr>
          <p:cNvSpPr>
            <a:spLocks noGrp="1"/>
          </p:cNvSpPr>
          <p:nvPr>
            <p:ph type="sldNum" sz="quarter" idx="12"/>
          </p:nvPr>
        </p:nvSpPr>
        <p:spPr/>
        <p:txBody>
          <a:bodyPr/>
          <a:lstStyle>
            <a:lvl1pPr>
              <a:defRPr/>
            </a:lvl1pPr>
          </a:lstStyle>
          <a:p>
            <a:pPr>
              <a:defRPr/>
            </a:pPr>
            <a:fld id="{43573359-9191-4375-A421-C9B9819B7984}" type="slidenum">
              <a:rPr lang="en-GB"/>
              <a:pPr>
                <a:defRPr/>
              </a:pPr>
              <a:t>‹#›</a:t>
            </a:fld>
            <a:endParaRPr lang="en-GB"/>
          </a:p>
        </p:txBody>
      </p:sp>
    </p:spTree>
    <p:extLst>
      <p:ext uri="{BB962C8B-B14F-4D97-AF65-F5344CB8AC3E}">
        <p14:creationId xmlns:p14="http://schemas.microsoft.com/office/powerpoint/2010/main" val="2116974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1BDB4CCF-AB4D-4B9E-BFFE-C71A2E5C16E5}"/>
              </a:ext>
            </a:extLst>
          </p:cNvPr>
          <p:cNvSpPr>
            <a:spLocks noGrp="1" noChangeArrowheads="1"/>
          </p:cNvSpPr>
          <p:nvPr>
            <p:ph type="title"/>
          </p:nvPr>
        </p:nvSpPr>
        <p:spPr bwMode="auto">
          <a:xfrm>
            <a:off x="471488" y="649288"/>
            <a:ext cx="5915025"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3BE1A4C-69B2-4F7B-AC75-E2D8F22F36EF}"/>
              </a:ext>
            </a:extLst>
          </p:cNvPr>
          <p:cNvSpPr>
            <a:spLocks noGrp="1" noChangeArrowheads="1"/>
          </p:cNvSpPr>
          <p:nvPr>
            <p:ph type="body" idx="1"/>
          </p:nvPr>
        </p:nvSpPr>
        <p:spPr bwMode="auto">
          <a:xfrm>
            <a:off x="471488" y="3244850"/>
            <a:ext cx="5915025" cy="773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B45A3BF-AC6E-4829-ADDA-42BFC721AAF7}"/>
              </a:ext>
            </a:extLst>
          </p:cNvPr>
          <p:cNvSpPr>
            <a:spLocks noGrp="1"/>
          </p:cNvSpPr>
          <p:nvPr>
            <p:ph type="dt" sz="half" idx="2"/>
          </p:nvPr>
        </p:nvSpPr>
        <p:spPr>
          <a:xfrm>
            <a:off x="471488" y="11299825"/>
            <a:ext cx="1543050" cy="649288"/>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fld id="{BDCF5F5A-5655-4E89-A40A-F587DCFD82C7}" type="datetimeFigureOut">
              <a:rPr lang="en-GB"/>
              <a:pPr>
                <a:defRPr/>
              </a:pPr>
              <a:t>28/02/2020</a:t>
            </a:fld>
            <a:endParaRPr lang="en-GB"/>
          </a:p>
        </p:txBody>
      </p:sp>
      <p:sp>
        <p:nvSpPr>
          <p:cNvPr id="5" name="Footer Placeholder 4">
            <a:extLst>
              <a:ext uri="{FF2B5EF4-FFF2-40B4-BE49-F238E27FC236}">
                <a16:creationId xmlns:a16="http://schemas.microsoft.com/office/drawing/2014/main" id="{D087CEC2-4C51-4DC1-87B4-22429DA55B55}"/>
              </a:ext>
            </a:extLst>
          </p:cNvPr>
          <p:cNvSpPr>
            <a:spLocks noGrp="1"/>
          </p:cNvSpPr>
          <p:nvPr>
            <p:ph type="ftr" sz="quarter" idx="3"/>
          </p:nvPr>
        </p:nvSpPr>
        <p:spPr>
          <a:xfrm>
            <a:off x="2271713" y="11299825"/>
            <a:ext cx="2314575" cy="649288"/>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GB"/>
          </a:p>
        </p:txBody>
      </p:sp>
      <p:sp>
        <p:nvSpPr>
          <p:cNvPr id="6" name="Slide Number Placeholder 5">
            <a:extLst>
              <a:ext uri="{FF2B5EF4-FFF2-40B4-BE49-F238E27FC236}">
                <a16:creationId xmlns:a16="http://schemas.microsoft.com/office/drawing/2014/main" id="{8D9C596A-6468-43A8-994C-256D7C2E5450}"/>
              </a:ext>
            </a:extLst>
          </p:cNvPr>
          <p:cNvSpPr>
            <a:spLocks noGrp="1"/>
          </p:cNvSpPr>
          <p:nvPr>
            <p:ph type="sldNum" sz="quarter" idx="4"/>
          </p:nvPr>
        </p:nvSpPr>
        <p:spPr>
          <a:xfrm>
            <a:off x="4843463" y="11299825"/>
            <a:ext cx="1543050" cy="649288"/>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658C8274-F44E-4DA2-A3CD-69CD00D2880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png"/><Relationship Id="rId9"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medical-dictionary.thefreedictionary.com/" TargetMode="External"/><Relationship Id="rId7" Type="http://schemas.openxmlformats.org/officeDocument/2006/relationships/hyperlink" Target="http://resources.hwb.wales.gov.uk/" TargetMode="External"/><Relationship Id="rId2" Type="http://schemas.openxmlformats.org/officeDocument/2006/relationships/hyperlink" Target="https://en.oxforddictionaries.com/" TargetMode="External"/><Relationship Id="rId1" Type="http://schemas.openxmlformats.org/officeDocument/2006/relationships/slideLayout" Target="../slideLayouts/slideLayout2.xml"/><Relationship Id="rId6" Type="http://schemas.openxmlformats.org/officeDocument/2006/relationships/hyperlink" Target="http://www.studylecturenotes.com/" TargetMode="External"/><Relationship Id="rId5" Type="http://schemas.openxmlformats.org/officeDocument/2006/relationships/hyperlink" Target="http://www.study.com/" TargetMode="External"/><Relationship Id="rId4" Type="http://schemas.openxmlformats.org/officeDocument/2006/relationships/hyperlink" Target="http://www.wikieducator.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wikieducator.org/" TargetMode="External"/><Relationship Id="rId2" Type="http://schemas.openxmlformats.org/officeDocument/2006/relationships/hyperlink" Target="http://www.advocatesforyouth.org/" TargetMode="External"/><Relationship Id="rId1" Type="http://schemas.openxmlformats.org/officeDocument/2006/relationships/slideLayout" Target="../slideLayouts/slideLayout2.xml"/><Relationship Id="rId4" Type="http://schemas.openxmlformats.org/officeDocument/2006/relationships/hyperlink" Target="http://resources.hwb.wales.gov.u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xplosion 2 1">
            <a:extLst>
              <a:ext uri="{FF2B5EF4-FFF2-40B4-BE49-F238E27FC236}">
                <a16:creationId xmlns:a16="http://schemas.microsoft.com/office/drawing/2014/main" id="{774D630D-EB96-48D8-BADF-454EAFB58ED8}"/>
              </a:ext>
            </a:extLst>
          </p:cNvPr>
          <p:cNvSpPr/>
          <p:nvPr/>
        </p:nvSpPr>
        <p:spPr>
          <a:xfrm>
            <a:off x="1276350" y="4195763"/>
            <a:ext cx="4541838" cy="283527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dirty="0"/>
              <a:t> What is growth?</a:t>
            </a:r>
          </a:p>
        </p:txBody>
      </p:sp>
      <p:sp>
        <p:nvSpPr>
          <p:cNvPr id="3075" name="TextBox 2">
            <a:extLst>
              <a:ext uri="{FF2B5EF4-FFF2-40B4-BE49-F238E27FC236}">
                <a16:creationId xmlns:a16="http://schemas.microsoft.com/office/drawing/2014/main" id="{0B368EAE-C895-4709-B6FB-71D98BB27899}"/>
              </a:ext>
            </a:extLst>
          </p:cNvPr>
          <p:cNvSpPr txBox="1">
            <a:spLocks noChangeArrowheads="1"/>
          </p:cNvSpPr>
          <p:nvPr/>
        </p:nvSpPr>
        <p:spPr bwMode="auto">
          <a:xfrm>
            <a:off x="422275" y="29686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Class Work</a:t>
            </a:r>
          </a:p>
        </p:txBody>
      </p:sp>
      <p:sp>
        <p:nvSpPr>
          <p:cNvPr id="3076" name="TextBox 3">
            <a:extLst>
              <a:ext uri="{FF2B5EF4-FFF2-40B4-BE49-F238E27FC236}">
                <a16:creationId xmlns:a16="http://schemas.microsoft.com/office/drawing/2014/main" id="{32839031-1EF8-4584-986F-AB5C24D5A7AB}"/>
              </a:ext>
            </a:extLst>
          </p:cNvPr>
          <p:cNvSpPr txBox="1">
            <a:spLocks noChangeArrowheads="1"/>
          </p:cNvSpPr>
          <p:nvPr/>
        </p:nvSpPr>
        <p:spPr bwMode="auto">
          <a:xfrm>
            <a:off x="1692274" y="887413"/>
            <a:ext cx="4010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dirty="0"/>
              <a:t>Defining growth and development.</a:t>
            </a:r>
          </a:p>
        </p:txBody>
      </p:sp>
      <p:sp>
        <p:nvSpPr>
          <p:cNvPr id="5" name="TextBox 4">
            <a:extLst>
              <a:ext uri="{FF2B5EF4-FFF2-40B4-BE49-F238E27FC236}">
                <a16:creationId xmlns:a16="http://schemas.microsoft.com/office/drawing/2014/main" id="{8E6B6279-40BE-4356-B642-590B1D724126}"/>
              </a:ext>
            </a:extLst>
          </p:cNvPr>
          <p:cNvSpPr txBox="1"/>
          <p:nvPr/>
        </p:nvSpPr>
        <p:spPr>
          <a:xfrm>
            <a:off x="393700" y="1479550"/>
            <a:ext cx="6022975" cy="2308225"/>
          </a:xfrm>
          <a:prstGeom prst="rect">
            <a:avLst/>
          </a:prstGeom>
          <a:solidFill>
            <a:schemeClr val="accent5">
              <a:lumMod val="20000"/>
              <a:lumOff val="80000"/>
            </a:schemeClr>
          </a:solidFill>
          <a:ln w="38100">
            <a:solidFill>
              <a:schemeClr val="tx1"/>
            </a:solidFill>
          </a:ln>
        </p:spPr>
        <p:txBody>
          <a:bodyPr>
            <a:spAutoFit/>
          </a:bodyPr>
          <a:lstStyle/>
          <a:p>
            <a:pPr algn="just" eaLnBrk="1" fontAlgn="auto" hangingPunct="1">
              <a:spcBef>
                <a:spcPts val="0"/>
              </a:spcBef>
              <a:spcAft>
                <a:spcPts val="0"/>
              </a:spcAft>
              <a:defRPr/>
            </a:pPr>
            <a:r>
              <a:rPr lang="en-GB" b="1" u="sng" dirty="0">
                <a:latin typeface="+mn-lt"/>
              </a:rPr>
              <a:t>Aim: Defining growth and development</a:t>
            </a:r>
          </a:p>
          <a:p>
            <a:pPr algn="just" eaLnBrk="1" fontAlgn="auto" hangingPunct="1">
              <a:spcBef>
                <a:spcPts val="0"/>
              </a:spcBef>
              <a:spcAft>
                <a:spcPts val="0"/>
              </a:spcAft>
              <a:defRPr/>
            </a:pPr>
            <a:endParaRPr lang="en-GB" b="1" u="sng" dirty="0">
              <a:latin typeface="+mn-lt"/>
            </a:endParaRPr>
          </a:p>
          <a:p>
            <a:pPr algn="just" eaLnBrk="1" fontAlgn="auto" hangingPunct="1">
              <a:spcBef>
                <a:spcPts val="0"/>
              </a:spcBef>
              <a:spcAft>
                <a:spcPts val="0"/>
              </a:spcAft>
              <a:defRPr/>
            </a:pPr>
            <a:r>
              <a:rPr lang="en-US" dirty="0">
                <a:latin typeface="+mn-lt"/>
              </a:rPr>
              <a:t>Objective 1: Use ICT to explore valid and reliable websites to define the terms 'growth' and 'development’ and reference them appropriately.
Objective 2: Group definitions of growth and development in a table.
Objective 3: Peer marking.</a:t>
            </a:r>
            <a:endParaRPr lang="en-GB" dirty="0">
              <a:latin typeface="+mn-lt"/>
            </a:endParaRPr>
          </a:p>
        </p:txBody>
      </p:sp>
      <p:sp>
        <p:nvSpPr>
          <p:cNvPr id="6" name="Explosion 2 5">
            <a:extLst>
              <a:ext uri="{FF2B5EF4-FFF2-40B4-BE49-F238E27FC236}">
                <a16:creationId xmlns:a16="http://schemas.microsoft.com/office/drawing/2014/main" id="{12E1F9E0-28FE-4F7C-A3E5-9C1AC3582609}"/>
              </a:ext>
            </a:extLst>
          </p:cNvPr>
          <p:cNvSpPr/>
          <p:nvPr/>
        </p:nvSpPr>
        <p:spPr>
          <a:xfrm>
            <a:off x="773113" y="8115300"/>
            <a:ext cx="5800725" cy="283686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dirty="0"/>
              <a:t>What is development?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C838193E-BB49-4A98-BAF7-82CB31A180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9450" y="654050"/>
            <a:ext cx="185737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3">
            <a:extLst>
              <a:ext uri="{FF2B5EF4-FFF2-40B4-BE49-F238E27FC236}">
                <a16:creationId xmlns:a16="http://schemas.microsoft.com/office/drawing/2014/main" id="{E60A64F0-633E-4A7F-8E03-71B5B5184E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288" y="2070100"/>
            <a:ext cx="1798637"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a:extLst>
              <a:ext uri="{FF2B5EF4-FFF2-40B4-BE49-F238E27FC236}">
                <a16:creationId xmlns:a16="http://schemas.microsoft.com/office/drawing/2014/main" id="{C228E5AD-0589-4570-9624-7681368348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3450" y="3305175"/>
            <a:ext cx="1768475"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a:extLst>
              <a:ext uri="{FF2B5EF4-FFF2-40B4-BE49-F238E27FC236}">
                <a16:creationId xmlns:a16="http://schemas.microsoft.com/office/drawing/2014/main" id="{784B586F-9847-4033-A160-82E56C29BE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3450" y="4629150"/>
            <a:ext cx="16906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a:extLst>
              <a:ext uri="{FF2B5EF4-FFF2-40B4-BE49-F238E27FC236}">
                <a16:creationId xmlns:a16="http://schemas.microsoft.com/office/drawing/2014/main" id="{6792E96D-5348-4093-9D90-CDEF7E07D5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3450" y="5822950"/>
            <a:ext cx="176847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a:extLst>
              <a:ext uri="{FF2B5EF4-FFF2-40B4-BE49-F238E27FC236}">
                <a16:creationId xmlns:a16="http://schemas.microsoft.com/office/drawing/2014/main" id="{804E5C72-C6F6-4B90-A3E8-C3DE069500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9873" t="2" b="459"/>
          <a:stretch>
            <a:fillRect/>
          </a:stretch>
        </p:blipFill>
        <p:spPr bwMode="auto">
          <a:xfrm>
            <a:off x="4743450" y="7167563"/>
            <a:ext cx="1768475"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8">
            <a:extLst>
              <a:ext uri="{FF2B5EF4-FFF2-40B4-BE49-F238E27FC236}">
                <a16:creationId xmlns:a16="http://schemas.microsoft.com/office/drawing/2014/main" id="{16BFCD98-0836-434C-9514-F081F483C19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3450" y="8405813"/>
            <a:ext cx="17684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Picture 10">
            <a:extLst>
              <a:ext uri="{FF2B5EF4-FFF2-40B4-BE49-F238E27FC236}">
                <a16:creationId xmlns:a16="http://schemas.microsoft.com/office/drawing/2014/main" id="{76C576AD-658C-4776-8B53-011C763693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8506" r="28506" b="24286"/>
          <a:stretch>
            <a:fillRect/>
          </a:stretch>
        </p:blipFill>
        <p:spPr bwMode="auto">
          <a:xfrm>
            <a:off x="4824413" y="9337675"/>
            <a:ext cx="1576387"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Picture 11">
            <a:extLst>
              <a:ext uri="{FF2B5EF4-FFF2-40B4-BE49-F238E27FC236}">
                <a16:creationId xmlns:a16="http://schemas.microsoft.com/office/drawing/2014/main" id="{C933026A-5DCF-4726-A76A-25AA94F068F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9621" r="44547"/>
          <a:stretch>
            <a:fillRect/>
          </a:stretch>
        </p:blipFill>
        <p:spPr bwMode="auto">
          <a:xfrm>
            <a:off x="4737100" y="10821988"/>
            <a:ext cx="13620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6">
            <a:extLst>
              <a:ext uri="{FF2B5EF4-FFF2-40B4-BE49-F238E27FC236}">
                <a16:creationId xmlns:a16="http://schemas.microsoft.com/office/drawing/2014/main" id="{96C80BFF-074A-4E9F-A2E2-A30BDBE9A6F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7975" y="449263"/>
            <a:ext cx="4098925" cy="1112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C5801C5B-B940-40F4-AE6F-9F3D587F8521}"/>
              </a:ext>
            </a:extLst>
          </p:cNvPr>
          <p:cNvSpPr/>
          <p:nvPr/>
        </p:nvSpPr>
        <p:spPr>
          <a:xfrm>
            <a:off x="349250" y="457200"/>
            <a:ext cx="4057650" cy="584200"/>
          </a:xfrm>
          <a:prstGeom prst="rect">
            <a:avLst/>
          </a:prstGeom>
          <a:solidFill>
            <a:schemeClr val="bg1"/>
          </a:solidFill>
        </p:spPr>
        <p:txBody>
          <a:bodyPr>
            <a:spAutoFit/>
          </a:bodyPr>
          <a:lstStyle/>
          <a:p>
            <a:pPr algn="ctr" eaLnBrk="1" fontAlgn="auto" hangingPunct="1">
              <a:spcBef>
                <a:spcPts val="0"/>
              </a:spcBef>
              <a:spcAft>
                <a:spcPts val="0"/>
              </a:spcAft>
              <a:defRPr/>
            </a:pPr>
            <a:r>
              <a:rPr lang="en-US" sz="3200" dirty="0">
                <a:ln w="0"/>
                <a:effectLst>
                  <a:outerShdw blurRad="38100" dist="19050" dir="2700000" algn="tl" rotWithShape="0">
                    <a:schemeClr val="dk1">
                      <a:alpha val="40000"/>
                    </a:schemeClr>
                  </a:outerShdw>
                </a:effectLst>
                <a:latin typeface="+mn-lt"/>
              </a:rPr>
              <a:t>Fine motor skills</a:t>
            </a:r>
          </a:p>
        </p:txBody>
      </p:sp>
      <p:pic>
        <p:nvPicPr>
          <p:cNvPr id="12301" name="Picture 2">
            <a:extLst>
              <a:ext uri="{FF2B5EF4-FFF2-40B4-BE49-F238E27FC236}">
                <a16:creationId xmlns:a16="http://schemas.microsoft.com/office/drawing/2014/main" id="{7DEF39A4-7CAA-4E1F-9BEB-3DDF8170E5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9450" y="654050"/>
            <a:ext cx="185737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2" name="Picture 3">
            <a:extLst>
              <a:ext uri="{FF2B5EF4-FFF2-40B4-BE49-F238E27FC236}">
                <a16:creationId xmlns:a16="http://schemas.microsoft.com/office/drawing/2014/main" id="{1AF4A08E-A59B-438E-B168-13BFBA938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3288" y="2070100"/>
            <a:ext cx="1798637"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3" name="Picture 4">
            <a:extLst>
              <a:ext uri="{FF2B5EF4-FFF2-40B4-BE49-F238E27FC236}">
                <a16:creationId xmlns:a16="http://schemas.microsoft.com/office/drawing/2014/main" id="{881C5C64-B5E4-4FC2-9B45-9200B82156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3450" y="3305175"/>
            <a:ext cx="1768475"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4" name="Picture 5">
            <a:extLst>
              <a:ext uri="{FF2B5EF4-FFF2-40B4-BE49-F238E27FC236}">
                <a16:creationId xmlns:a16="http://schemas.microsoft.com/office/drawing/2014/main" id="{CD64F960-D8B7-4887-AADF-83E17542EC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3450" y="4629150"/>
            <a:ext cx="16906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5" name="Picture 6">
            <a:extLst>
              <a:ext uri="{FF2B5EF4-FFF2-40B4-BE49-F238E27FC236}">
                <a16:creationId xmlns:a16="http://schemas.microsoft.com/office/drawing/2014/main" id="{DFACE03D-C347-42FB-8AE4-C175176F64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3450" y="5822950"/>
            <a:ext cx="176847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6" name="Picture 7">
            <a:extLst>
              <a:ext uri="{FF2B5EF4-FFF2-40B4-BE49-F238E27FC236}">
                <a16:creationId xmlns:a16="http://schemas.microsoft.com/office/drawing/2014/main" id="{94CA0A41-58B6-4C1C-B9C3-5B586A3A17A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9873" t="2" b="459"/>
          <a:stretch>
            <a:fillRect/>
          </a:stretch>
        </p:blipFill>
        <p:spPr bwMode="auto">
          <a:xfrm>
            <a:off x="4743450" y="7167563"/>
            <a:ext cx="1768475"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7" name="Picture 8">
            <a:extLst>
              <a:ext uri="{FF2B5EF4-FFF2-40B4-BE49-F238E27FC236}">
                <a16:creationId xmlns:a16="http://schemas.microsoft.com/office/drawing/2014/main" id="{D0EFFDD1-14EE-47A9-B7F5-F03AC2AEFDA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3450" y="8405813"/>
            <a:ext cx="17684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8" name="Picture 10">
            <a:extLst>
              <a:ext uri="{FF2B5EF4-FFF2-40B4-BE49-F238E27FC236}">
                <a16:creationId xmlns:a16="http://schemas.microsoft.com/office/drawing/2014/main" id="{BE986DD1-959B-4F1A-896E-57AE71A2DB5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8506" r="28506" b="24286"/>
          <a:stretch>
            <a:fillRect/>
          </a:stretch>
        </p:blipFill>
        <p:spPr bwMode="auto">
          <a:xfrm>
            <a:off x="4824413" y="9337675"/>
            <a:ext cx="1576387"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9" name="Picture 11">
            <a:extLst>
              <a:ext uri="{FF2B5EF4-FFF2-40B4-BE49-F238E27FC236}">
                <a16:creationId xmlns:a16="http://schemas.microsoft.com/office/drawing/2014/main" id="{570DE1CB-1AD8-4D71-8B97-7D938EE0159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9621" r="44547"/>
          <a:stretch>
            <a:fillRect/>
          </a:stretch>
        </p:blipFill>
        <p:spPr bwMode="auto">
          <a:xfrm>
            <a:off x="4737100" y="10821988"/>
            <a:ext cx="13620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0" name="TextBox 1">
            <a:extLst>
              <a:ext uri="{FF2B5EF4-FFF2-40B4-BE49-F238E27FC236}">
                <a16:creationId xmlns:a16="http://schemas.microsoft.com/office/drawing/2014/main" id="{D1058376-8B21-45FE-B028-B4C3B66826C7}"/>
              </a:ext>
            </a:extLst>
          </p:cNvPr>
          <p:cNvSpPr txBox="1">
            <a:spLocks noChangeArrowheads="1"/>
          </p:cNvSpPr>
          <p:nvPr/>
        </p:nvSpPr>
        <p:spPr bwMode="auto">
          <a:xfrm>
            <a:off x="377825" y="1327150"/>
            <a:ext cx="37211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3 months - fingers and hand play</a:t>
            </a:r>
          </a:p>
        </p:txBody>
      </p:sp>
      <p:sp>
        <p:nvSpPr>
          <p:cNvPr id="12311" name="TextBox 12">
            <a:extLst>
              <a:ext uri="{FF2B5EF4-FFF2-40B4-BE49-F238E27FC236}">
                <a16:creationId xmlns:a16="http://schemas.microsoft.com/office/drawing/2014/main" id="{47D6FDED-7A9A-4616-AB19-F5BB6B9BB914}"/>
              </a:ext>
            </a:extLst>
          </p:cNvPr>
          <p:cNvSpPr txBox="1">
            <a:spLocks noChangeArrowheads="1"/>
          </p:cNvSpPr>
          <p:nvPr/>
        </p:nvSpPr>
        <p:spPr bwMode="auto">
          <a:xfrm>
            <a:off x="325438" y="2582863"/>
            <a:ext cx="41640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6 months - whole hand palmar grasp</a:t>
            </a:r>
          </a:p>
        </p:txBody>
      </p:sp>
      <p:sp>
        <p:nvSpPr>
          <p:cNvPr id="12312" name="TextBox 13">
            <a:extLst>
              <a:ext uri="{FF2B5EF4-FFF2-40B4-BE49-F238E27FC236}">
                <a16:creationId xmlns:a16="http://schemas.microsoft.com/office/drawing/2014/main" id="{DE72E22A-A1C3-41A6-9579-11AF36015E97}"/>
              </a:ext>
            </a:extLst>
          </p:cNvPr>
          <p:cNvSpPr txBox="1">
            <a:spLocks noChangeArrowheads="1"/>
          </p:cNvSpPr>
          <p:nvPr/>
        </p:nvSpPr>
        <p:spPr bwMode="auto">
          <a:xfrm>
            <a:off x="325438" y="3781425"/>
            <a:ext cx="347821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9 months - primitive pincer grasp</a:t>
            </a:r>
          </a:p>
        </p:txBody>
      </p:sp>
      <p:sp>
        <p:nvSpPr>
          <p:cNvPr id="12313" name="TextBox 14">
            <a:extLst>
              <a:ext uri="{FF2B5EF4-FFF2-40B4-BE49-F238E27FC236}">
                <a16:creationId xmlns:a16="http://schemas.microsoft.com/office/drawing/2014/main" id="{3C36F7B0-A02A-40C9-8095-13567558CE3A}"/>
              </a:ext>
            </a:extLst>
          </p:cNvPr>
          <p:cNvSpPr txBox="1">
            <a:spLocks noChangeArrowheads="1"/>
          </p:cNvSpPr>
          <p:nvPr/>
        </p:nvSpPr>
        <p:spPr bwMode="auto">
          <a:xfrm>
            <a:off x="325438" y="5021263"/>
            <a:ext cx="387826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12 months – primitive pincer grasp</a:t>
            </a:r>
          </a:p>
        </p:txBody>
      </p:sp>
      <p:sp>
        <p:nvSpPr>
          <p:cNvPr id="12314" name="TextBox 15">
            <a:extLst>
              <a:ext uri="{FF2B5EF4-FFF2-40B4-BE49-F238E27FC236}">
                <a16:creationId xmlns:a16="http://schemas.microsoft.com/office/drawing/2014/main" id="{75B7B2E9-F30D-43FA-9C05-2A36D058AFB3}"/>
              </a:ext>
            </a:extLst>
          </p:cNvPr>
          <p:cNvSpPr txBox="1">
            <a:spLocks noChangeArrowheads="1"/>
          </p:cNvSpPr>
          <p:nvPr/>
        </p:nvSpPr>
        <p:spPr bwMode="auto">
          <a:xfrm>
            <a:off x="349250" y="6238875"/>
            <a:ext cx="34544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15 months – palmar grasp</a:t>
            </a:r>
          </a:p>
        </p:txBody>
      </p:sp>
      <p:sp>
        <p:nvSpPr>
          <p:cNvPr id="12315" name="TextBox 16">
            <a:extLst>
              <a:ext uri="{FF2B5EF4-FFF2-40B4-BE49-F238E27FC236}">
                <a16:creationId xmlns:a16="http://schemas.microsoft.com/office/drawing/2014/main" id="{589E6EBC-6BDA-4FBD-8BDB-0E42C863F23C}"/>
              </a:ext>
            </a:extLst>
          </p:cNvPr>
          <p:cNvSpPr txBox="1">
            <a:spLocks noChangeArrowheads="1"/>
          </p:cNvSpPr>
          <p:nvPr/>
        </p:nvSpPr>
        <p:spPr bwMode="auto">
          <a:xfrm>
            <a:off x="87313" y="7421563"/>
            <a:ext cx="4743450" cy="646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18 months – refined pincer grasp and tripod grasp</a:t>
            </a:r>
          </a:p>
        </p:txBody>
      </p:sp>
      <p:sp>
        <p:nvSpPr>
          <p:cNvPr id="12316" name="TextBox 17">
            <a:extLst>
              <a:ext uri="{FF2B5EF4-FFF2-40B4-BE49-F238E27FC236}">
                <a16:creationId xmlns:a16="http://schemas.microsoft.com/office/drawing/2014/main" id="{9AF6AECA-C5C6-4717-BF70-1C873482F540}"/>
              </a:ext>
            </a:extLst>
          </p:cNvPr>
          <p:cNvSpPr txBox="1">
            <a:spLocks noChangeArrowheads="1"/>
          </p:cNvSpPr>
          <p:nvPr/>
        </p:nvSpPr>
        <p:spPr bwMode="auto">
          <a:xfrm>
            <a:off x="377825" y="8677275"/>
            <a:ext cx="24860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2 years preferred hand</a:t>
            </a:r>
          </a:p>
        </p:txBody>
      </p:sp>
      <p:sp>
        <p:nvSpPr>
          <p:cNvPr id="12317" name="TextBox 18">
            <a:extLst>
              <a:ext uri="{FF2B5EF4-FFF2-40B4-BE49-F238E27FC236}">
                <a16:creationId xmlns:a16="http://schemas.microsoft.com/office/drawing/2014/main" id="{2B119EEA-2E91-4788-9183-04854EB387DC}"/>
              </a:ext>
            </a:extLst>
          </p:cNvPr>
          <p:cNvSpPr txBox="1">
            <a:spLocks noChangeArrowheads="1"/>
          </p:cNvSpPr>
          <p:nvPr/>
        </p:nvSpPr>
        <p:spPr bwMode="auto">
          <a:xfrm>
            <a:off x="220663" y="9939338"/>
            <a:ext cx="387826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2 ½ years </a:t>
            </a:r>
            <a:r>
              <a:rPr lang="cy-GB" altLang="en-US"/>
              <a:t>–</a:t>
            </a:r>
            <a:r>
              <a:rPr lang="ko-KR" altLang="en-US"/>
              <a:t> </a:t>
            </a:r>
            <a:r>
              <a:rPr lang="en-GB" altLang="en-US"/>
              <a:t>improved tripod grasp</a:t>
            </a:r>
          </a:p>
        </p:txBody>
      </p:sp>
      <p:sp>
        <p:nvSpPr>
          <p:cNvPr id="12318" name="TextBox 18">
            <a:extLst>
              <a:ext uri="{FF2B5EF4-FFF2-40B4-BE49-F238E27FC236}">
                <a16:creationId xmlns:a16="http://schemas.microsoft.com/office/drawing/2014/main" id="{F5BF15DC-F75A-4149-AC79-8EA3906DEE90}"/>
              </a:ext>
            </a:extLst>
          </p:cNvPr>
          <p:cNvSpPr txBox="1">
            <a:spLocks noChangeArrowheads="1"/>
          </p:cNvSpPr>
          <p:nvPr/>
        </p:nvSpPr>
        <p:spPr bwMode="auto">
          <a:xfrm>
            <a:off x="87313" y="11176000"/>
            <a:ext cx="38782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4 years </a:t>
            </a:r>
            <a:r>
              <a:rPr lang="cy-GB" altLang="en-US"/>
              <a:t>–</a:t>
            </a:r>
            <a:r>
              <a:rPr lang="ko-KR" altLang="en-US"/>
              <a:t> </a:t>
            </a:r>
            <a:r>
              <a:rPr lang="en-GB" altLang="en-US"/>
              <a:t>mature pinch grasp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3844AC-EBB0-4351-9E95-142EBC877DD2}"/>
              </a:ext>
            </a:extLst>
          </p:cNvPr>
          <p:cNvPicPr>
            <a:picLocks noChangeAspect="1"/>
          </p:cNvPicPr>
          <p:nvPr/>
        </p:nvPicPr>
        <p:blipFill rotWithShape="1">
          <a:blip r:embed="rId2"/>
          <a:srcRect l="15668" t="16918" r="17995" b="28772"/>
          <a:stretch/>
        </p:blipFill>
        <p:spPr>
          <a:xfrm>
            <a:off x="157163" y="6497638"/>
            <a:ext cx="6511925" cy="52974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a:extLst>
              <a:ext uri="{FF2B5EF4-FFF2-40B4-BE49-F238E27FC236}">
                <a16:creationId xmlns:a16="http://schemas.microsoft.com/office/drawing/2014/main" id="{FB07D6F8-639A-42E6-B02B-44B921FCE174}"/>
              </a:ext>
            </a:extLst>
          </p:cNvPr>
          <p:cNvPicPr>
            <a:picLocks noChangeAspect="1"/>
          </p:cNvPicPr>
          <p:nvPr/>
        </p:nvPicPr>
        <p:blipFill rotWithShape="1">
          <a:blip r:embed="rId3"/>
          <a:srcRect l="14504" t="17403" r="19289" b="46713"/>
          <a:stretch/>
        </p:blipFill>
        <p:spPr>
          <a:xfrm>
            <a:off x="173038" y="2865438"/>
            <a:ext cx="6496050" cy="35004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0A494CFB-3B10-4B60-81D8-916993CC3D25}"/>
              </a:ext>
            </a:extLst>
          </p:cNvPr>
          <p:cNvPicPr>
            <a:picLocks noChangeAspect="1"/>
          </p:cNvPicPr>
          <p:nvPr/>
        </p:nvPicPr>
        <p:blipFill rotWithShape="1">
          <a:blip r:embed="rId4"/>
          <a:srcRect l="21487" t="33728" r="29893" b="33136"/>
          <a:stretch/>
        </p:blipFill>
        <p:spPr>
          <a:xfrm>
            <a:off x="173038" y="320675"/>
            <a:ext cx="6496050" cy="241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031807-2156-4207-A1DA-5E08FF348A7B}"/>
              </a:ext>
            </a:extLst>
          </p:cNvPr>
          <p:cNvPicPr>
            <a:picLocks noChangeAspect="1"/>
          </p:cNvPicPr>
          <p:nvPr/>
        </p:nvPicPr>
        <p:blipFill rotWithShape="1">
          <a:blip r:embed="rId2"/>
          <a:srcRect l="14117" t="16920" r="17348" b="32326"/>
          <a:stretch/>
        </p:blipFill>
        <p:spPr>
          <a:xfrm>
            <a:off x="185738" y="290513"/>
            <a:ext cx="6572250" cy="49514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339" name="Picture 1">
            <a:extLst>
              <a:ext uri="{FF2B5EF4-FFF2-40B4-BE49-F238E27FC236}">
                <a16:creationId xmlns:a16="http://schemas.microsoft.com/office/drawing/2014/main" id="{C7061E17-217A-467F-B1D5-42B158D44E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73267"/>
          <a:stretch>
            <a:fillRect/>
          </a:stretch>
        </p:blipFill>
        <p:spPr bwMode="auto">
          <a:xfrm>
            <a:off x="111125" y="188913"/>
            <a:ext cx="6746875"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90FE0E1A-7E2C-400F-84DF-BFFCC9BEC638}"/>
              </a:ext>
            </a:extLst>
          </p:cNvPr>
          <p:cNvSpPr>
            <a:spLocks noChangeArrowheads="1"/>
          </p:cNvSpPr>
          <p:nvPr/>
        </p:nvSpPr>
        <p:spPr bwMode="auto">
          <a:xfrm>
            <a:off x="139700" y="0"/>
            <a:ext cx="6604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cy-GB" altLang="en-US" sz="4000" b="1" u="sng" dirty="0" err="1">
                <a:solidFill>
                  <a:srgbClr val="000000"/>
                </a:solidFill>
              </a:rPr>
              <a:t>Language</a:t>
            </a:r>
            <a:r>
              <a:rPr lang="cy-GB" altLang="en-US" sz="4000" b="1" u="sng" dirty="0">
                <a:solidFill>
                  <a:srgbClr val="000000"/>
                </a:solidFill>
              </a:rPr>
              <a:t> </a:t>
            </a:r>
            <a:r>
              <a:rPr lang="cy-GB" altLang="en-US" sz="4000" b="1" u="sng" dirty="0" err="1">
                <a:solidFill>
                  <a:srgbClr val="000000"/>
                </a:solidFill>
              </a:rPr>
              <a:t>development</a:t>
            </a:r>
            <a:endParaRPr lang="cy-GB" altLang="en-US" sz="4000" b="1" u="sng" dirty="0">
              <a:solidFill>
                <a:srgbClr val="000000"/>
              </a:solidFill>
            </a:endParaRPr>
          </a:p>
          <a:p>
            <a:pPr eaLnBrk="1" hangingPunct="1"/>
            <a:endParaRPr lang="cy-GB" altLang="en-US" sz="4000" dirty="0">
              <a:solidFill>
                <a:srgbClr val="000000"/>
              </a:solidFill>
            </a:endParaRPr>
          </a:p>
          <a:p>
            <a:pPr eaLnBrk="1" hangingPunct="1"/>
            <a:r>
              <a:rPr lang="en-US" altLang="en-US" sz="4000" dirty="0">
                <a:solidFill>
                  <a:srgbClr val="000000"/>
                </a:solidFill>
              </a:rPr>
              <a:t>It helps us to organize our thoughts and to make sense of the world around us</a:t>
            </a:r>
            <a:endParaRPr lang="en-GB" altLang="en-US" sz="4000" dirty="0"/>
          </a:p>
        </p:txBody>
      </p:sp>
      <p:sp>
        <p:nvSpPr>
          <p:cNvPr id="6" name="5-Point Star 5">
            <a:extLst>
              <a:ext uri="{FF2B5EF4-FFF2-40B4-BE49-F238E27FC236}">
                <a16:creationId xmlns:a16="http://schemas.microsoft.com/office/drawing/2014/main" id="{0E17E247-B42B-4315-B46F-B668232445C7}"/>
              </a:ext>
            </a:extLst>
          </p:cNvPr>
          <p:cNvSpPr/>
          <p:nvPr/>
        </p:nvSpPr>
        <p:spPr>
          <a:xfrm>
            <a:off x="709613" y="4603750"/>
            <a:ext cx="5732462" cy="525145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chemeClr val="tx1"/>
                </a:solidFill>
              </a:rPr>
              <a:t>Ways of developing language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a:extLst>
              <a:ext uri="{FF2B5EF4-FFF2-40B4-BE49-F238E27FC236}">
                <a16:creationId xmlns:a16="http://schemas.microsoft.com/office/drawing/2014/main" id="{29520CA6-C1BA-4BE1-B974-6DA0DC63C8BE}"/>
              </a:ext>
            </a:extLst>
          </p:cNvPr>
          <p:cNvSpPr>
            <a:spLocks noChangeArrowheads="1"/>
          </p:cNvSpPr>
          <p:nvPr/>
        </p:nvSpPr>
        <p:spPr bwMode="auto">
          <a:xfrm>
            <a:off x="0" y="0"/>
            <a:ext cx="6858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cy-GB" altLang="en-US" sz="4000" b="1" u="sng" dirty="0" err="1">
                <a:solidFill>
                  <a:srgbClr val="000000"/>
                </a:solidFill>
              </a:rPr>
              <a:t>Language</a:t>
            </a:r>
            <a:r>
              <a:rPr lang="cy-GB" altLang="en-US" sz="4000" b="1" u="sng" dirty="0">
                <a:solidFill>
                  <a:srgbClr val="000000"/>
                </a:solidFill>
              </a:rPr>
              <a:t> </a:t>
            </a:r>
            <a:r>
              <a:rPr lang="cy-GB" altLang="en-US" sz="4000" b="1" u="sng" dirty="0" err="1">
                <a:solidFill>
                  <a:srgbClr val="000000"/>
                </a:solidFill>
              </a:rPr>
              <a:t>development</a:t>
            </a:r>
            <a:r>
              <a:rPr lang="cy-GB" altLang="en-US" sz="4000" b="1" u="sng" dirty="0">
                <a:solidFill>
                  <a:srgbClr val="000000"/>
                </a:solidFill>
              </a:rPr>
              <a:t>
</a:t>
            </a:r>
            <a:endParaRPr lang="cy-GB" altLang="en-US" sz="4000" dirty="0">
              <a:solidFill>
                <a:srgbClr val="000000"/>
              </a:solidFill>
            </a:endParaRPr>
          </a:p>
          <a:p>
            <a:pPr eaLnBrk="1" hangingPunct="1"/>
            <a:r>
              <a:rPr lang="en-US" altLang="en-US" sz="4000" dirty="0">
                <a:solidFill>
                  <a:srgbClr val="000000"/>
                </a:solidFill>
              </a:rPr>
              <a:t>It helps us to organize our thoughts and to make sense of the world around us
</a:t>
            </a:r>
            <a:endParaRPr lang="en-GB" altLang="en-US" sz="4000" dirty="0"/>
          </a:p>
        </p:txBody>
      </p:sp>
      <p:sp>
        <p:nvSpPr>
          <p:cNvPr id="6" name="5-Point Star 5">
            <a:extLst>
              <a:ext uri="{FF2B5EF4-FFF2-40B4-BE49-F238E27FC236}">
                <a16:creationId xmlns:a16="http://schemas.microsoft.com/office/drawing/2014/main" id="{F4509BF8-2BFE-4E72-805C-E7129C9A8B1B}"/>
              </a:ext>
            </a:extLst>
          </p:cNvPr>
          <p:cNvSpPr/>
          <p:nvPr/>
        </p:nvSpPr>
        <p:spPr>
          <a:xfrm>
            <a:off x="982663" y="5748338"/>
            <a:ext cx="4787900" cy="324802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b="1" dirty="0">
                <a:solidFill>
                  <a:schemeClr val="tx1"/>
                </a:solidFill>
              </a:rPr>
              <a:t>Ways of developing language
</a:t>
            </a:r>
            <a:endParaRPr lang="en-GB" b="1" dirty="0">
              <a:solidFill>
                <a:schemeClr val="tx1"/>
              </a:solidFill>
            </a:endParaRPr>
          </a:p>
        </p:txBody>
      </p:sp>
      <p:sp>
        <p:nvSpPr>
          <p:cNvPr id="16388" name="TextBox 6">
            <a:extLst>
              <a:ext uri="{FF2B5EF4-FFF2-40B4-BE49-F238E27FC236}">
                <a16:creationId xmlns:a16="http://schemas.microsoft.com/office/drawing/2014/main" id="{A7AD260C-018B-48F2-95F1-5250E10C2271}"/>
              </a:ext>
            </a:extLst>
          </p:cNvPr>
          <p:cNvSpPr txBox="1">
            <a:spLocks noChangeArrowheads="1"/>
          </p:cNvSpPr>
          <p:nvPr/>
        </p:nvSpPr>
        <p:spPr bwMode="auto">
          <a:xfrm>
            <a:off x="742950" y="5472113"/>
            <a:ext cx="2008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Speaking clearly</a:t>
            </a:r>
          </a:p>
        </p:txBody>
      </p:sp>
      <p:sp>
        <p:nvSpPr>
          <p:cNvPr id="16389" name="TextBox 7">
            <a:extLst>
              <a:ext uri="{FF2B5EF4-FFF2-40B4-BE49-F238E27FC236}">
                <a16:creationId xmlns:a16="http://schemas.microsoft.com/office/drawing/2014/main" id="{F285ECAA-1EF1-4B74-8D41-34B0730333A1}"/>
              </a:ext>
            </a:extLst>
          </p:cNvPr>
          <p:cNvSpPr txBox="1">
            <a:spLocks noChangeArrowheads="1"/>
          </p:cNvSpPr>
          <p:nvPr/>
        </p:nvSpPr>
        <p:spPr bwMode="auto">
          <a:xfrm>
            <a:off x="5305425" y="7796213"/>
            <a:ext cx="13192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a:t>Using a variety of tones
</a:t>
            </a:r>
            <a:endParaRPr lang="en-GB" altLang="en-US"/>
          </a:p>
        </p:txBody>
      </p:sp>
      <p:sp>
        <p:nvSpPr>
          <p:cNvPr id="16390" name="TextBox 8">
            <a:extLst>
              <a:ext uri="{FF2B5EF4-FFF2-40B4-BE49-F238E27FC236}">
                <a16:creationId xmlns:a16="http://schemas.microsoft.com/office/drawing/2014/main" id="{6B65C92B-C7BE-49D8-9D60-5CA2D4C92F4D}"/>
              </a:ext>
            </a:extLst>
          </p:cNvPr>
          <p:cNvSpPr txBox="1">
            <a:spLocks noChangeArrowheads="1"/>
          </p:cNvSpPr>
          <p:nvPr/>
        </p:nvSpPr>
        <p:spPr bwMode="auto">
          <a:xfrm>
            <a:off x="687388" y="9799638"/>
            <a:ext cx="1317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Speaking slowly</a:t>
            </a:r>
          </a:p>
        </p:txBody>
      </p:sp>
      <p:sp>
        <p:nvSpPr>
          <p:cNvPr id="16391" name="TextBox 9">
            <a:extLst>
              <a:ext uri="{FF2B5EF4-FFF2-40B4-BE49-F238E27FC236}">
                <a16:creationId xmlns:a16="http://schemas.microsoft.com/office/drawing/2014/main" id="{AF074ACF-3080-40F0-A38B-83625A8F1736}"/>
              </a:ext>
            </a:extLst>
          </p:cNvPr>
          <p:cNvSpPr txBox="1">
            <a:spLocks noChangeArrowheads="1"/>
          </p:cNvSpPr>
          <p:nvPr/>
        </p:nvSpPr>
        <p:spPr bwMode="auto">
          <a:xfrm>
            <a:off x="3008313" y="10048875"/>
            <a:ext cx="20510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Answering every time</a:t>
            </a:r>
          </a:p>
        </p:txBody>
      </p:sp>
      <p:sp>
        <p:nvSpPr>
          <p:cNvPr id="16392" name="TextBox 10">
            <a:extLst>
              <a:ext uri="{FF2B5EF4-FFF2-40B4-BE49-F238E27FC236}">
                <a16:creationId xmlns:a16="http://schemas.microsoft.com/office/drawing/2014/main" id="{26B9A4C7-4C48-44AD-AB25-4B2AA897B833}"/>
              </a:ext>
            </a:extLst>
          </p:cNvPr>
          <p:cNvSpPr txBox="1">
            <a:spLocks noChangeArrowheads="1"/>
          </p:cNvSpPr>
          <p:nvPr/>
        </p:nvSpPr>
        <p:spPr bwMode="auto">
          <a:xfrm>
            <a:off x="5111750" y="9556750"/>
            <a:ext cx="1317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Listening</a:t>
            </a:r>
          </a:p>
        </p:txBody>
      </p:sp>
      <p:sp>
        <p:nvSpPr>
          <p:cNvPr id="16393" name="TextBox 11">
            <a:extLst>
              <a:ext uri="{FF2B5EF4-FFF2-40B4-BE49-F238E27FC236}">
                <a16:creationId xmlns:a16="http://schemas.microsoft.com/office/drawing/2014/main" id="{16C1824A-99CA-4B79-890B-50C4695652B3}"/>
              </a:ext>
            </a:extLst>
          </p:cNvPr>
          <p:cNvSpPr txBox="1">
            <a:spLocks noChangeArrowheads="1"/>
          </p:cNvSpPr>
          <p:nvPr/>
        </p:nvSpPr>
        <p:spPr bwMode="auto">
          <a:xfrm>
            <a:off x="2397125" y="4425950"/>
            <a:ext cx="1317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Asking questions
</a:t>
            </a:r>
          </a:p>
        </p:txBody>
      </p:sp>
      <p:sp>
        <p:nvSpPr>
          <p:cNvPr id="16394" name="TextBox 12">
            <a:extLst>
              <a:ext uri="{FF2B5EF4-FFF2-40B4-BE49-F238E27FC236}">
                <a16:creationId xmlns:a16="http://schemas.microsoft.com/office/drawing/2014/main" id="{910889D6-383C-4D45-A4E1-4FF200444C7E}"/>
              </a:ext>
            </a:extLst>
          </p:cNvPr>
          <p:cNvSpPr txBox="1">
            <a:spLocks noChangeArrowheads="1"/>
          </p:cNvSpPr>
          <p:nvPr/>
        </p:nvSpPr>
        <p:spPr bwMode="auto">
          <a:xfrm>
            <a:off x="530225" y="7804150"/>
            <a:ext cx="1317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Being sensitive when correcting</a:t>
            </a:r>
          </a:p>
        </p:txBody>
      </p:sp>
      <p:sp>
        <p:nvSpPr>
          <p:cNvPr id="16395" name="TextBox 13">
            <a:extLst>
              <a:ext uri="{FF2B5EF4-FFF2-40B4-BE49-F238E27FC236}">
                <a16:creationId xmlns:a16="http://schemas.microsoft.com/office/drawing/2014/main" id="{25944677-449C-4B8B-8D06-CDA9E27215F9}"/>
              </a:ext>
            </a:extLst>
          </p:cNvPr>
          <p:cNvSpPr txBox="1">
            <a:spLocks noChangeArrowheads="1"/>
          </p:cNvSpPr>
          <p:nvPr/>
        </p:nvSpPr>
        <p:spPr bwMode="auto">
          <a:xfrm>
            <a:off x="4310063" y="4911725"/>
            <a:ext cx="17446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a:t>Being patient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7112086-34DF-4F0C-A034-82BDA630D557}"/>
              </a:ext>
            </a:extLst>
          </p:cNvPr>
          <p:cNvSpPr txBox="1"/>
          <p:nvPr/>
        </p:nvSpPr>
        <p:spPr>
          <a:xfrm>
            <a:off x="173038" y="1081088"/>
            <a:ext cx="6480175" cy="1754187"/>
          </a:xfrm>
          <a:prstGeom prst="rect">
            <a:avLst/>
          </a:prstGeom>
          <a:solidFill>
            <a:schemeClr val="accent5">
              <a:lumMod val="20000"/>
              <a:lumOff val="80000"/>
            </a:schemeClr>
          </a:solidFill>
          <a:ln w="38100">
            <a:solidFill>
              <a:schemeClr val="tx1"/>
            </a:solidFill>
          </a:ln>
        </p:spPr>
        <p:txBody>
          <a:bodyPr>
            <a:spAutoFit/>
          </a:bodyPr>
          <a:lstStyle/>
          <a:p>
            <a:pPr algn="just" eaLnBrk="1" fontAlgn="auto" hangingPunct="1">
              <a:spcBef>
                <a:spcPts val="0"/>
              </a:spcBef>
              <a:spcAft>
                <a:spcPts val="0"/>
              </a:spcAft>
              <a:defRPr/>
            </a:pPr>
            <a:r>
              <a:rPr lang="en-GB" b="1" u="sng" dirty="0">
                <a:latin typeface="+mn-lt"/>
              </a:rPr>
              <a:t>Aim: </a:t>
            </a:r>
            <a:r>
              <a:rPr lang="en-US" b="1" u="sng" dirty="0">
                <a:latin typeface="+mn-lt"/>
              </a:rPr>
              <a:t>Understanding the physical, intellectual, emotional and social developments of the five stages of age</a:t>
            </a:r>
            <a:r>
              <a:rPr lang="en-GB" b="1" u="sng" dirty="0">
                <a:latin typeface="+mn-lt"/>
              </a:rPr>
              <a:t>.</a:t>
            </a:r>
          </a:p>
          <a:p>
            <a:pPr algn="just" eaLnBrk="1" fontAlgn="auto" hangingPunct="1">
              <a:spcBef>
                <a:spcPts val="0"/>
              </a:spcBef>
              <a:spcAft>
                <a:spcPts val="0"/>
              </a:spcAft>
              <a:defRPr/>
            </a:pPr>
            <a:r>
              <a:rPr lang="en-GB" dirty="0">
                <a:latin typeface="+mn-lt"/>
              </a:rPr>
              <a:t>Objective 1: Read the various developments</a:t>
            </a:r>
          </a:p>
          <a:p>
            <a:pPr algn="just" eaLnBrk="1" fontAlgn="auto" hangingPunct="1">
              <a:spcBef>
                <a:spcPts val="0"/>
              </a:spcBef>
              <a:spcAft>
                <a:spcPts val="0"/>
              </a:spcAft>
              <a:defRPr/>
            </a:pPr>
            <a:r>
              <a:rPr lang="en-GB" dirty="0">
                <a:latin typeface="+mn-lt"/>
              </a:rPr>
              <a:t>Objective 2: </a:t>
            </a:r>
            <a:r>
              <a:rPr lang="en-US" dirty="0">
                <a:latin typeface="+mn-lt"/>
              </a:rPr>
              <a:t>Answer a series of questions in full sentences to test understanding</a:t>
            </a:r>
            <a:r>
              <a:rPr lang="en-GB" dirty="0">
                <a:latin typeface="+mn-lt"/>
              </a:rPr>
              <a:t>.</a:t>
            </a:r>
          </a:p>
          <a:p>
            <a:pPr algn="just" eaLnBrk="1" fontAlgn="auto" hangingPunct="1">
              <a:spcBef>
                <a:spcPts val="0"/>
              </a:spcBef>
              <a:spcAft>
                <a:spcPts val="0"/>
              </a:spcAft>
              <a:defRPr/>
            </a:pPr>
            <a:r>
              <a:rPr lang="en-GB" dirty="0">
                <a:latin typeface="+mn-lt"/>
              </a:rPr>
              <a:t>Objective 3: Peer marking. </a:t>
            </a:r>
          </a:p>
        </p:txBody>
      </p:sp>
      <p:sp>
        <p:nvSpPr>
          <p:cNvPr id="17411" name="TextBox 7">
            <a:extLst>
              <a:ext uri="{FF2B5EF4-FFF2-40B4-BE49-F238E27FC236}">
                <a16:creationId xmlns:a16="http://schemas.microsoft.com/office/drawing/2014/main" id="{84EC10BC-0456-414C-80BD-6FE0F439E63B}"/>
              </a:ext>
            </a:extLst>
          </p:cNvPr>
          <p:cNvSpPr txBox="1">
            <a:spLocks noChangeArrowheads="1"/>
          </p:cNvSpPr>
          <p:nvPr/>
        </p:nvSpPr>
        <p:spPr bwMode="auto">
          <a:xfrm>
            <a:off x="188913" y="22066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Class Work</a:t>
            </a:r>
          </a:p>
        </p:txBody>
      </p:sp>
      <p:sp>
        <p:nvSpPr>
          <p:cNvPr id="17412" name="TextBox 12">
            <a:extLst>
              <a:ext uri="{FF2B5EF4-FFF2-40B4-BE49-F238E27FC236}">
                <a16:creationId xmlns:a16="http://schemas.microsoft.com/office/drawing/2014/main" id="{570C0759-8483-4081-BCBC-A97DE6F26AEA}"/>
              </a:ext>
            </a:extLst>
          </p:cNvPr>
          <p:cNvSpPr txBox="1">
            <a:spLocks noChangeArrowheads="1"/>
          </p:cNvSpPr>
          <p:nvPr/>
        </p:nvSpPr>
        <p:spPr bwMode="auto">
          <a:xfrm>
            <a:off x="2208213" y="595313"/>
            <a:ext cx="26812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Reading Comprehension</a:t>
            </a:r>
          </a:p>
        </p:txBody>
      </p:sp>
      <p:sp>
        <p:nvSpPr>
          <p:cNvPr id="6" name="TextBox 5">
            <a:extLst>
              <a:ext uri="{FF2B5EF4-FFF2-40B4-BE49-F238E27FC236}">
                <a16:creationId xmlns:a16="http://schemas.microsoft.com/office/drawing/2014/main" id="{698B6096-E48B-42AA-8EA9-05FFD1E4E6F0}"/>
              </a:ext>
            </a:extLst>
          </p:cNvPr>
          <p:cNvSpPr txBox="1"/>
          <p:nvPr/>
        </p:nvSpPr>
        <p:spPr>
          <a:xfrm>
            <a:off x="0" y="3019425"/>
            <a:ext cx="6858000" cy="8956675"/>
          </a:xfrm>
          <a:prstGeom prst="rect">
            <a:avLst/>
          </a:prstGeom>
          <a:noFill/>
        </p:spPr>
        <p:txBody>
          <a:bodyPr>
            <a:spAutoFit/>
          </a:bodyPr>
          <a:lstStyle/>
          <a:p>
            <a:pPr marL="342900" indent="-342900" eaLnBrk="1" fontAlgn="auto" hangingPunct="1">
              <a:spcBef>
                <a:spcPts val="0"/>
              </a:spcBef>
              <a:spcAft>
                <a:spcPts val="0"/>
              </a:spcAft>
              <a:buFontTx/>
              <a:buAutoNum type="arabicPeriod"/>
              <a:defRPr/>
            </a:pPr>
            <a:r>
              <a:rPr lang="en-US" dirty="0">
                <a:latin typeface="+mn-lt"/>
              </a:rPr>
              <a:t>At what age is an individual likely to learn how to skip</a:t>
            </a:r>
            <a:r>
              <a:rPr lang="en-GB" dirty="0">
                <a:latin typeface="+mn-lt"/>
              </a:rPr>
              <a:t>?</a:t>
            </a:r>
          </a:p>
          <a:p>
            <a:pPr eaLnBrk="1" fontAlgn="auto" hangingPunct="1">
              <a:spcBef>
                <a:spcPts val="0"/>
              </a:spcBef>
              <a:spcAft>
                <a:spcPts val="0"/>
              </a:spcAft>
              <a:defRPr/>
            </a:pPr>
            <a:r>
              <a:rPr lang="en-GB" dirty="0">
                <a:latin typeface="+mn-lt"/>
              </a:rPr>
              <a:t>………………………………………………………………………………………………………………………………………………………………………………………………………………………………………………………………………………………………………………………………………………</a:t>
            </a:r>
          </a:p>
          <a:p>
            <a:pPr eaLnBrk="1" fontAlgn="auto" hangingPunct="1">
              <a:spcBef>
                <a:spcPts val="0"/>
              </a:spcBef>
              <a:spcAft>
                <a:spcPts val="0"/>
              </a:spcAft>
              <a:defRPr/>
            </a:pPr>
            <a:r>
              <a:rPr lang="en-GB" dirty="0">
                <a:latin typeface="+mn-lt"/>
              </a:rPr>
              <a:t>2. At w</a:t>
            </a:r>
            <a:r>
              <a:rPr lang="en-US" dirty="0">
                <a:latin typeface="+mn-lt"/>
              </a:rPr>
              <a:t>hat age will a child be likely to learn how to use scissors</a:t>
            </a:r>
            <a:r>
              <a:rPr lang="en-GB" dirty="0">
                <a:latin typeface="+mn-lt"/>
              </a:rPr>
              <a:t>?</a:t>
            </a:r>
          </a:p>
          <a:p>
            <a:pPr eaLnBrk="1" fontAlgn="auto" hangingPunct="1">
              <a:spcBef>
                <a:spcPts val="0"/>
              </a:spcBef>
              <a:spcAft>
                <a:spcPts val="0"/>
              </a:spcAft>
              <a:defRPr/>
            </a:pPr>
            <a:r>
              <a:rPr lang="en-GB" dirty="0">
                <a:latin typeface="+mn-lt"/>
              </a:rPr>
              <a:t>…………………………………………………………………………………………………………………………………………………………………………………………………………………………….…</a:t>
            </a:r>
          </a:p>
          <a:p>
            <a:pPr eaLnBrk="1" fontAlgn="auto" hangingPunct="1">
              <a:spcBef>
                <a:spcPts val="0"/>
              </a:spcBef>
              <a:spcAft>
                <a:spcPts val="0"/>
              </a:spcAft>
              <a:defRPr/>
            </a:pPr>
            <a:r>
              <a:rPr lang="en-GB" dirty="0">
                <a:latin typeface="+mn-lt"/>
              </a:rPr>
              <a:t>3</a:t>
            </a:r>
            <a:r>
              <a:rPr lang="en-US" dirty="0">
                <a:latin typeface="+mn-lt"/>
              </a:rPr>
              <a:t>. At what age will a child be able to </a:t>
            </a:r>
            <a:r>
              <a:rPr lang="en-US" dirty="0" err="1">
                <a:latin typeface="+mn-lt"/>
              </a:rPr>
              <a:t>colour</a:t>
            </a:r>
            <a:r>
              <a:rPr lang="en-US" dirty="0">
                <a:latin typeface="+mn-lt"/>
              </a:rPr>
              <a:t> neatly?
</a:t>
            </a:r>
            <a:r>
              <a:rPr lang="en-GB" dirty="0">
                <a:latin typeface="+mn-lt"/>
              </a:rPr>
              <a:t>………………………………………………………………………………………………………………………………………………………………………………………………………………………………………………………………….………………………………………………………………………….</a:t>
            </a:r>
          </a:p>
          <a:p>
            <a:pPr eaLnBrk="1" fontAlgn="auto" hangingPunct="1">
              <a:spcBef>
                <a:spcPts val="0"/>
              </a:spcBef>
              <a:spcAft>
                <a:spcPts val="0"/>
              </a:spcAft>
              <a:defRPr/>
            </a:pPr>
            <a:r>
              <a:rPr lang="en-GB" dirty="0">
                <a:latin typeface="+mn-lt"/>
              </a:rPr>
              <a:t>4. </a:t>
            </a:r>
            <a:r>
              <a:rPr lang="en-US" dirty="0">
                <a:latin typeface="+mn-lt"/>
              </a:rPr>
              <a:t>From which age group does a 17-year-old come</a:t>
            </a:r>
            <a:r>
              <a:rPr lang="en-GB" dirty="0">
                <a:latin typeface="+mn-lt"/>
              </a:rPr>
              <a:t>?</a:t>
            </a:r>
          </a:p>
          <a:p>
            <a:pPr eaLnBrk="1" fontAlgn="auto" hangingPunct="1">
              <a:spcBef>
                <a:spcPts val="0"/>
              </a:spcBef>
              <a:spcAft>
                <a:spcPts val="0"/>
              </a:spcAft>
              <a:defRPr/>
            </a:pPr>
            <a:r>
              <a:rPr lang="en-GB" dirty="0">
                <a:latin typeface="+mn-lt"/>
              </a:rPr>
              <a:t>……………………………………………………………………………………………………………………………………………………………………………………………………………………………………………………………………………………..………………………………….………………….</a:t>
            </a:r>
          </a:p>
          <a:p>
            <a:pPr eaLnBrk="1" fontAlgn="auto" hangingPunct="1">
              <a:spcBef>
                <a:spcPts val="0"/>
              </a:spcBef>
              <a:spcAft>
                <a:spcPts val="0"/>
              </a:spcAft>
              <a:defRPr/>
            </a:pPr>
            <a:r>
              <a:rPr lang="en-GB" dirty="0">
                <a:latin typeface="+mn-lt"/>
              </a:rPr>
              <a:t>5. </a:t>
            </a:r>
            <a:r>
              <a:rPr lang="en-US" dirty="0">
                <a:latin typeface="+mn-lt"/>
              </a:rPr>
              <a:t>What type of development would starting to learn to read be?
</a:t>
            </a:r>
            <a:r>
              <a:rPr lang="en-GB" dirty="0">
                <a:latin typeface="+mn-lt"/>
              </a:rPr>
              <a:t>………………………………………………………………………………………………………………………………………………………………………………………………………………………….……</a:t>
            </a:r>
          </a:p>
          <a:p>
            <a:pPr eaLnBrk="1" fontAlgn="auto" hangingPunct="1">
              <a:spcBef>
                <a:spcPts val="0"/>
              </a:spcBef>
              <a:spcAft>
                <a:spcPts val="0"/>
              </a:spcAft>
              <a:defRPr/>
            </a:pPr>
            <a:r>
              <a:rPr lang="en-GB" dirty="0">
                <a:latin typeface="+mn-lt"/>
              </a:rPr>
              <a:t>6. </a:t>
            </a:r>
            <a:r>
              <a:rPr lang="en-US" dirty="0">
                <a:latin typeface="+mn-lt"/>
              </a:rPr>
              <a:t>An individual says that he is scared of ghosts, what kind of development is this?
</a:t>
            </a:r>
            <a:r>
              <a:rPr lang="en-GB" dirty="0">
                <a:latin typeface="+mn-lt"/>
              </a:rPr>
              <a:t>………………………………………………………………………………………………………………………………………………………………………………………………………………………..……..</a:t>
            </a:r>
          </a:p>
          <a:p>
            <a:pPr eaLnBrk="1" fontAlgn="auto" hangingPunct="1">
              <a:spcBef>
                <a:spcPts val="0"/>
              </a:spcBef>
              <a:spcAft>
                <a:spcPts val="0"/>
              </a:spcAft>
              <a:defRPr/>
            </a:pPr>
            <a:r>
              <a:rPr lang="en-GB" dirty="0">
                <a:latin typeface="+mn-lt"/>
              </a:rPr>
              <a:t>………………………….……………………………………………………………………..……………</a:t>
            </a:r>
          </a:p>
          <a:p>
            <a:pPr eaLnBrk="1" fontAlgn="auto" hangingPunct="1">
              <a:spcBef>
                <a:spcPts val="0"/>
              </a:spcBef>
              <a:spcAft>
                <a:spcPts val="0"/>
              </a:spcAft>
              <a:defRPr/>
            </a:pPr>
            <a:r>
              <a:rPr lang="en-GB" dirty="0">
                <a:latin typeface="+mn-lt"/>
              </a:rPr>
              <a:t>7. </a:t>
            </a:r>
            <a:r>
              <a:rPr lang="en-US" dirty="0">
                <a:latin typeface="+mn-lt"/>
              </a:rPr>
              <a:t>Explain an individual's progress as they begin to drink from a cup for the first time up to the time they are able to eat successfully with a knife and fork.
</a:t>
            </a:r>
            <a:r>
              <a:rPr lang="en-GB" dirty="0">
                <a:latin typeface="+mn-lt"/>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531C5F8-436F-4178-871A-07FB8474BA6B}"/>
              </a:ext>
            </a:extLst>
          </p:cNvPr>
          <p:cNvGraphicFramePr>
            <a:graphicFrameLocks noGrp="1"/>
          </p:cNvGraphicFramePr>
          <p:nvPr>
            <p:extLst>
              <p:ext uri="{D42A27DB-BD31-4B8C-83A1-F6EECF244321}">
                <p14:modId xmlns:p14="http://schemas.microsoft.com/office/powerpoint/2010/main" val="4237882623"/>
              </p:ext>
            </p:extLst>
          </p:nvPr>
        </p:nvGraphicFramePr>
        <p:xfrm>
          <a:off x="163513" y="1779588"/>
          <a:ext cx="6515100" cy="10309265"/>
        </p:xfrm>
        <a:graphic>
          <a:graphicData uri="http://schemas.openxmlformats.org/drawingml/2006/table">
            <a:tbl>
              <a:tblPr firstRow="1" bandRow="1">
                <a:tableStyleId>{5C22544A-7EE6-4342-B048-85BDC9FD1C3A}</a:tableStyleId>
              </a:tblPr>
              <a:tblGrid>
                <a:gridCol w="766127">
                  <a:extLst>
                    <a:ext uri="{9D8B030D-6E8A-4147-A177-3AD203B41FA5}">
                      <a16:colId xmlns:a16="http://schemas.microsoft.com/office/drawing/2014/main" val="20000"/>
                    </a:ext>
                  </a:extLst>
                </a:gridCol>
                <a:gridCol w="2760844">
                  <a:extLst>
                    <a:ext uri="{9D8B030D-6E8A-4147-A177-3AD203B41FA5}">
                      <a16:colId xmlns:a16="http://schemas.microsoft.com/office/drawing/2014/main" val="20001"/>
                    </a:ext>
                  </a:extLst>
                </a:gridCol>
                <a:gridCol w="2988129">
                  <a:extLst>
                    <a:ext uri="{9D8B030D-6E8A-4147-A177-3AD203B41FA5}">
                      <a16:colId xmlns:a16="http://schemas.microsoft.com/office/drawing/2014/main" val="20002"/>
                    </a:ext>
                  </a:extLst>
                </a:gridCol>
              </a:tblGrid>
              <a:tr h="1066774">
                <a:tc>
                  <a:txBody>
                    <a:bodyPr/>
                    <a:lstStyle/>
                    <a:p>
                      <a:r>
                        <a:rPr lang="en-GB" sz="1300" dirty="0"/>
                        <a:t>Age</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600" dirty="0"/>
                        <a:t>Physical development and Gross Motor Skills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600" b="1" dirty="0"/>
                        <a:t>3 months – 16 years</a:t>
                      </a:r>
                      <a:endParaRPr lang="en-GB" sz="1600" dirty="0"/>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600" dirty="0"/>
                        <a:t>Physical development and Fine Motor Skills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600" b="1" dirty="0"/>
                        <a:t>3 months – 16 years</a:t>
                      </a:r>
                      <a:endParaRPr lang="en-GB" sz="16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1600" dirty="0"/>
                    </a:p>
                  </a:txBody>
                  <a:tcPr marT="45716" marB="45716"/>
                </a:tc>
                <a:extLst>
                  <a:ext uri="{0D108BD9-81ED-4DB2-BD59-A6C34878D82A}">
                    <a16:rowId xmlns:a16="http://schemas.microsoft.com/office/drawing/2014/main" val="10000"/>
                  </a:ext>
                </a:extLst>
              </a:tr>
              <a:tr h="708602">
                <a:tc>
                  <a:txBody>
                    <a:bodyPr/>
                    <a:lstStyle/>
                    <a:p>
                      <a:r>
                        <a:rPr lang="en-GB" sz="1300" dirty="0"/>
                        <a:t>3 months</a:t>
                      </a:r>
                    </a:p>
                  </a:txBody>
                  <a:tcPr marT="45716" marB="45716"/>
                </a:tc>
                <a:tc>
                  <a:txBody>
                    <a:bodyPr/>
                    <a:lstStyle/>
                    <a:p>
                      <a:r>
                        <a:rPr lang="en-GB" sz="1300" dirty="0"/>
                        <a:t>Lifts head and rolls from side to side. Pushes with arms and raises shoulders.</a:t>
                      </a:r>
                    </a:p>
                  </a:txBody>
                  <a:tcPr marT="45716" marB="45716"/>
                </a:tc>
                <a:tc>
                  <a:txBody>
                    <a:bodyPr/>
                    <a:lstStyle/>
                    <a:p>
                      <a:r>
                        <a:rPr lang="en-GB" sz="1300" dirty="0"/>
                        <a:t>Looks at and plays with fingers.</a:t>
                      </a:r>
                    </a:p>
                  </a:txBody>
                  <a:tcPr marT="45716" marB="45716"/>
                </a:tc>
                <a:extLst>
                  <a:ext uri="{0D108BD9-81ED-4DB2-BD59-A6C34878D82A}">
                    <a16:rowId xmlns:a16="http://schemas.microsoft.com/office/drawing/2014/main" val="10001"/>
                  </a:ext>
                </a:extLst>
              </a:tr>
              <a:tr h="914377">
                <a:tc>
                  <a:txBody>
                    <a:bodyPr/>
                    <a:lstStyle/>
                    <a:p>
                      <a:r>
                        <a:rPr lang="en-GB" sz="1300" dirty="0"/>
                        <a:t>6 months</a:t>
                      </a:r>
                    </a:p>
                  </a:txBody>
                  <a:tcPr marT="45716" marB="45716"/>
                </a:tc>
                <a:tc>
                  <a:txBody>
                    <a:bodyPr/>
                    <a:lstStyle/>
                    <a:p>
                      <a:r>
                        <a:rPr lang="en-GB" sz="1300" kern="1200" dirty="0">
                          <a:solidFill>
                            <a:schemeClr val="dk1"/>
                          </a:solidFill>
                          <a:effectLst/>
                          <a:latin typeface="+mn-lt"/>
                          <a:ea typeface="+mn-ea"/>
                          <a:cs typeface="+mn-cs"/>
                        </a:rPr>
                        <a:t>Lifts the head and chest away from the floor and supports with the arms. Sits for long periods with a cushion as a support.</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Puts everything in their mouths. Uses palmar grasp.</a:t>
                      </a:r>
                    </a:p>
                  </a:txBody>
                  <a:tcPr marT="45716" marB="45716"/>
                </a:tc>
                <a:extLst>
                  <a:ext uri="{0D108BD9-81ED-4DB2-BD59-A6C34878D82A}">
                    <a16:rowId xmlns:a16="http://schemas.microsoft.com/office/drawing/2014/main" val="10002"/>
                  </a:ext>
                </a:extLst>
              </a:tr>
              <a:tr h="685781">
                <a:tc>
                  <a:txBody>
                    <a:bodyPr/>
                    <a:lstStyle/>
                    <a:p>
                      <a:r>
                        <a:rPr lang="en-GB" sz="1300" dirty="0"/>
                        <a:t>9 months</a:t>
                      </a:r>
                    </a:p>
                  </a:txBody>
                  <a:tcPr marT="45716" marB="45716"/>
                </a:tc>
                <a:tc>
                  <a:txBody>
                    <a:bodyPr/>
                    <a:lstStyle/>
                    <a:p>
                      <a:r>
                        <a:rPr lang="en-GB" sz="1300" dirty="0"/>
                        <a:t>Trying to crawl</a:t>
                      </a:r>
                      <a:r>
                        <a:rPr lang="en-GB" sz="1300" baseline="0" dirty="0"/>
                        <a:t>, upstairs perhaps. Pulls into a stance by kneeling first. </a:t>
                      </a:r>
                      <a:endParaRPr lang="en-GB" sz="1300" dirty="0"/>
                    </a:p>
                  </a:txBody>
                  <a:tcPr marT="45716" marB="45716"/>
                </a:tc>
                <a:tc>
                  <a:txBody>
                    <a:bodyPr/>
                    <a:lstStyle/>
                    <a:p>
                      <a:r>
                        <a:rPr lang="en-GB" sz="1300" dirty="0"/>
                        <a:t>Uses pincer grasp. Refuses to let go of toys.</a:t>
                      </a:r>
                    </a:p>
                  </a:txBody>
                  <a:tcPr marT="45716" marB="45716"/>
                </a:tc>
                <a:extLst>
                  <a:ext uri="{0D108BD9-81ED-4DB2-BD59-A6C34878D82A}">
                    <a16:rowId xmlns:a16="http://schemas.microsoft.com/office/drawing/2014/main" val="10003"/>
                  </a:ext>
                </a:extLst>
              </a:tr>
              <a:tr h="708602">
                <a:tc>
                  <a:txBody>
                    <a:bodyPr/>
                    <a:lstStyle/>
                    <a:p>
                      <a:r>
                        <a:rPr lang="en-GB" sz="1300" dirty="0"/>
                        <a:t>12 months</a:t>
                      </a:r>
                    </a:p>
                  </a:txBody>
                  <a:tcPr marT="45716" marB="45716"/>
                </a:tc>
                <a:tc>
                  <a:txBody>
                    <a:bodyPr/>
                    <a:lstStyle/>
                    <a:p>
                      <a:r>
                        <a:rPr lang="en-GB" sz="1300" dirty="0"/>
                        <a:t>Moves easily either by crawling on their back end or even walking perhaps.</a:t>
                      </a:r>
                    </a:p>
                  </a:txBody>
                  <a:tcPr marT="45716" marB="45716"/>
                </a:tc>
                <a:tc>
                  <a:txBody>
                    <a:bodyPr/>
                    <a:lstStyle/>
                    <a:p>
                      <a:r>
                        <a:rPr lang="en-GB" sz="1300" dirty="0"/>
                        <a:t>Primitive tripod grasp. Points at objects with their index finger.</a:t>
                      </a:r>
                    </a:p>
                  </a:txBody>
                  <a:tcPr marT="45716" marB="45716"/>
                </a:tc>
                <a:extLst>
                  <a:ext uri="{0D108BD9-81ED-4DB2-BD59-A6C34878D82A}">
                    <a16:rowId xmlns:a16="http://schemas.microsoft.com/office/drawing/2014/main" val="10004"/>
                  </a:ext>
                </a:extLst>
              </a:tr>
              <a:tr h="914325">
                <a:tc>
                  <a:txBody>
                    <a:bodyPr/>
                    <a:lstStyle/>
                    <a:p>
                      <a:r>
                        <a:rPr lang="en-GB" sz="1300" dirty="0"/>
                        <a:t>15 months</a:t>
                      </a:r>
                    </a:p>
                  </a:txBody>
                  <a:tcPr marT="45716" marB="45716"/>
                </a:tc>
                <a:tc>
                  <a:txBody>
                    <a:bodyPr/>
                    <a:lstStyle/>
                    <a:p>
                      <a:r>
                        <a:rPr lang="en-GB" sz="1300" dirty="0"/>
                        <a:t>Walks independently using the arms to keep their balance. Throws equipment but falls as a result perhaps. </a:t>
                      </a:r>
                    </a:p>
                  </a:txBody>
                  <a:tcPr marT="45716" marB="45716"/>
                </a:tc>
                <a:tc>
                  <a:txBody>
                    <a:bodyPr/>
                    <a:lstStyle/>
                    <a:p>
                      <a:r>
                        <a:rPr lang="en-GB" sz="1300" dirty="0"/>
                        <a:t>Claps hands. Can build a tower using two blocks.</a:t>
                      </a:r>
                    </a:p>
                    <a:p>
                      <a:endParaRPr lang="en-GB" sz="1300" dirty="0"/>
                    </a:p>
                    <a:p>
                      <a:endParaRPr lang="en-GB" sz="1300" dirty="0"/>
                    </a:p>
                  </a:txBody>
                  <a:tcPr marT="45716" marB="45716"/>
                </a:tc>
                <a:extLst>
                  <a:ext uri="{0D108BD9-81ED-4DB2-BD59-A6C34878D82A}">
                    <a16:rowId xmlns:a16="http://schemas.microsoft.com/office/drawing/2014/main" val="10005"/>
                  </a:ext>
                </a:extLst>
              </a:tr>
              <a:tr h="708602">
                <a:tc>
                  <a:txBody>
                    <a:bodyPr/>
                    <a:lstStyle/>
                    <a:p>
                      <a:r>
                        <a:rPr lang="en-GB" sz="1300" dirty="0"/>
                        <a:t>18 months</a:t>
                      </a:r>
                    </a:p>
                  </a:txBody>
                  <a:tcPr marT="45716" marB="45716"/>
                </a:tc>
                <a:tc>
                  <a:txBody>
                    <a:bodyPr/>
                    <a:lstStyle/>
                    <a:p>
                      <a:r>
                        <a:rPr lang="en-GB" sz="1300" dirty="0"/>
                        <a:t>Walks confidently without using the arms to keep their balance. Can roll and throw a ball. </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Can turn door handles. Can build a tower using three blocks.</a:t>
                      </a:r>
                    </a:p>
                    <a:p>
                      <a:endParaRPr lang="en-GB" sz="1300" dirty="0"/>
                    </a:p>
                  </a:txBody>
                  <a:tcPr marT="45716" marB="45716"/>
                </a:tc>
                <a:extLst>
                  <a:ext uri="{0D108BD9-81ED-4DB2-BD59-A6C34878D82A}">
                    <a16:rowId xmlns:a16="http://schemas.microsoft.com/office/drawing/2014/main" val="10006"/>
                  </a:ext>
                </a:extLst>
              </a:tr>
              <a:tr h="487665">
                <a:tc>
                  <a:txBody>
                    <a:bodyPr/>
                    <a:lstStyle/>
                    <a:p>
                      <a:r>
                        <a:rPr lang="en-GB" sz="1300" dirty="0"/>
                        <a:t>2 years</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Walks the stairs two feet on each step. Kicks a ball that is still.</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Turns the pages of a book one at a time. Can build a tower using five blocks.</a:t>
                      </a:r>
                    </a:p>
                  </a:txBody>
                  <a:tcPr marT="45716" marB="45716"/>
                </a:tc>
                <a:extLst>
                  <a:ext uri="{0D108BD9-81ED-4DB2-BD59-A6C34878D82A}">
                    <a16:rowId xmlns:a16="http://schemas.microsoft.com/office/drawing/2014/main" val="10007"/>
                  </a:ext>
                </a:extLst>
              </a:tr>
              <a:tr h="68578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3 years</a:t>
                      </a:r>
                    </a:p>
                    <a:p>
                      <a:endParaRPr lang="en-GB" sz="1300" dirty="0"/>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Walks the stairs one foot at a time. Catches a big ball with open arms.</a:t>
                      </a:r>
                    </a:p>
                  </a:txBody>
                  <a:tcPr marT="45716" marB="45716"/>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Can hold a crayon and draw a picture of a face. Can build a tower using nine or ten blocks. </a:t>
                      </a:r>
                    </a:p>
                  </a:txBody>
                  <a:tcPr marT="45716" marB="45716"/>
                </a:tc>
                <a:extLst>
                  <a:ext uri="{0D108BD9-81ED-4DB2-BD59-A6C34878D82A}">
                    <a16:rowId xmlns:a16="http://schemas.microsoft.com/office/drawing/2014/main" val="10008"/>
                  </a:ext>
                </a:extLst>
              </a:tr>
              <a:tr h="50287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4 years</a:t>
                      </a:r>
                    </a:p>
                    <a:p>
                      <a:endParaRPr lang="en-GB" sz="1300" dirty="0"/>
                    </a:p>
                  </a:txBody>
                  <a:tcPr marT="45716" marB="45716"/>
                </a:tc>
                <a:tc>
                  <a:txBody>
                    <a:bodyPr/>
                    <a:lstStyle/>
                    <a:p>
                      <a:r>
                        <a:rPr lang="en-GB" sz="1300" dirty="0"/>
                        <a:t>Walks or runs on the stairs. Can throw, catch, kick and hit a ball. </a:t>
                      </a:r>
                    </a:p>
                  </a:txBody>
                  <a:tcPr marT="45716" marB="45716"/>
                </a:tc>
                <a:tc>
                  <a:txBody>
                    <a:bodyPr/>
                    <a:lstStyle/>
                    <a:p>
                      <a:r>
                        <a:rPr lang="en-GB" sz="1300" dirty="0"/>
                        <a:t>Can solve simple puzzles. Can build a tower using 10 blocks or more.</a:t>
                      </a:r>
                    </a:p>
                  </a:txBody>
                  <a:tcPr marT="45716" marB="45716"/>
                </a:tc>
                <a:extLst>
                  <a:ext uri="{0D108BD9-81ED-4DB2-BD59-A6C34878D82A}">
                    <a16:rowId xmlns:a16="http://schemas.microsoft.com/office/drawing/2014/main" val="10009"/>
                  </a:ext>
                </a:extLst>
              </a:tr>
              <a:tr h="50287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5 years</a:t>
                      </a:r>
                    </a:p>
                    <a:p>
                      <a:endParaRPr lang="en-GB" sz="1300" dirty="0"/>
                    </a:p>
                  </a:txBody>
                  <a:tcPr marT="45716" marB="45716"/>
                </a:tc>
                <a:tc>
                  <a:txBody>
                    <a:bodyPr/>
                    <a:lstStyle/>
                    <a:p>
                      <a:r>
                        <a:rPr lang="en-GB" sz="1300" dirty="0"/>
                        <a:t>Able to climb and jump. Can throw and catch a ball. </a:t>
                      </a:r>
                    </a:p>
                  </a:txBody>
                  <a:tcPr marT="45716" marB="45716"/>
                </a:tc>
                <a:tc>
                  <a:txBody>
                    <a:bodyPr/>
                    <a:lstStyle/>
                    <a:p>
                      <a:r>
                        <a:rPr lang="en-GB" sz="1300" dirty="0"/>
                        <a:t>Solves a 20 piece puzzle or more. Colours neatly.</a:t>
                      </a:r>
                    </a:p>
                  </a:txBody>
                  <a:tcPr marT="45716" marB="45716"/>
                </a:tc>
                <a:extLst>
                  <a:ext uri="{0D108BD9-81ED-4DB2-BD59-A6C34878D82A}">
                    <a16:rowId xmlns:a16="http://schemas.microsoft.com/office/drawing/2014/main" val="10010"/>
                  </a:ext>
                </a:extLst>
              </a:tr>
              <a:tr h="50287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6 years</a:t>
                      </a:r>
                    </a:p>
                    <a:p>
                      <a:endParaRPr lang="en-GB" sz="1300" dirty="0"/>
                    </a:p>
                  </a:txBody>
                  <a:tcPr marT="45716" marB="45716"/>
                </a:tc>
                <a:tc>
                  <a:txBody>
                    <a:bodyPr/>
                    <a:lstStyle/>
                    <a:p>
                      <a:r>
                        <a:rPr lang="en-GB" sz="1300" dirty="0"/>
                        <a:t>Able to skip.</a:t>
                      </a:r>
                    </a:p>
                  </a:txBody>
                  <a:tcPr marT="45716" marB="45716"/>
                </a:tc>
                <a:tc>
                  <a:txBody>
                    <a:bodyPr/>
                    <a:lstStyle/>
                    <a:p>
                      <a:r>
                        <a:rPr lang="en-GB" sz="1300" dirty="0"/>
                        <a:t>Tie shoelaces.</a:t>
                      </a:r>
                    </a:p>
                  </a:txBody>
                  <a:tcPr marT="45716" marB="45716"/>
                </a:tc>
                <a:extLst>
                  <a:ext uri="{0D108BD9-81ED-4DB2-BD59-A6C34878D82A}">
                    <a16:rowId xmlns:a16="http://schemas.microsoft.com/office/drawing/2014/main" val="10011"/>
                  </a:ext>
                </a:extLst>
              </a:tr>
              <a:tr h="50287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7 years</a:t>
                      </a:r>
                    </a:p>
                    <a:p>
                      <a:endParaRPr lang="en-GB" sz="1300" dirty="0"/>
                    </a:p>
                  </a:txBody>
                  <a:tcPr marT="45716" marB="45716"/>
                </a:tc>
                <a:tc>
                  <a:txBody>
                    <a:bodyPr/>
                    <a:lstStyle/>
                    <a:p>
                      <a:r>
                        <a:rPr lang="en-GB" sz="1300" dirty="0"/>
                        <a:t>Rides a bike. Controls a ball.</a:t>
                      </a:r>
                    </a:p>
                  </a:txBody>
                  <a:tcPr marT="45716" marB="45716"/>
                </a:tc>
                <a:tc>
                  <a:txBody>
                    <a:bodyPr/>
                    <a:lstStyle/>
                    <a:p>
                      <a:r>
                        <a:rPr lang="en-GB" sz="1300" dirty="0"/>
                        <a:t>Uses scissors and builds a model.</a:t>
                      </a:r>
                    </a:p>
                  </a:txBody>
                  <a:tcPr marT="45716" marB="45716"/>
                </a:tc>
                <a:extLst>
                  <a:ext uri="{0D108BD9-81ED-4DB2-BD59-A6C34878D82A}">
                    <a16:rowId xmlns:a16="http://schemas.microsoft.com/office/drawing/2014/main" val="10012"/>
                  </a:ext>
                </a:extLst>
              </a:tr>
              <a:tr h="70860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12 years old</a:t>
                      </a:r>
                    </a:p>
                  </a:txBody>
                  <a:tcPr marT="45716" marB="45716"/>
                </a:tc>
                <a:tc gridSpan="2">
                  <a:txBody>
                    <a:bodyPr/>
                    <a:lstStyle/>
                    <a:p>
                      <a:r>
                        <a:rPr lang="en-GB" sz="1300" dirty="0"/>
                        <a:t>Physical changes. Improved coordination.</a:t>
                      </a:r>
                    </a:p>
                  </a:txBody>
                  <a:tcPr marT="45716" marB="45716"/>
                </a:tc>
                <a:tc hMerge="1">
                  <a:txBody>
                    <a:bodyPr/>
                    <a:lstStyle/>
                    <a:p>
                      <a:endParaRPr lang="en-GB" dirty="0"/>
                    </a:p>
                  </a:txBody>
                  <a:tcPr/>
                </a:tc>
                <a:extLst>
                  <a:ext uri="{0D108BD9-81ED-4DB2-BD59-A6C34878D82A}">
                    <a16:rowId xmlns:a16="http://schemas.microsoft.com/office/drawing/2014/main" val="10013"/>
                  </a:ext>
                </a:extLst>
              </a:tr>
              <a:tr h="708602">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dirty="0"/>
                        <a:t>16 years</a:t>
                      </a:r>
                    </a:p>
                    <a:p>
                      <a:r>
                        <a:rPr lang="en-GB" sz="1300" dirty="0"/>
                        <a:t>old</a:t>
                      </a:r>
                    </a:p>
                  </a:txBody>
                  <a:tcPr marT="45716" marB="45716"/>
                </a:tc>
                <a:tc gridSpan="2">
                  <a:txBody>
                    <a:bodyPr/>
                    <a:lstStyle/>
                    <a:p>
                      <a:r>
                        <a:rPr lang="en-GB" sz="1300" dirty="0"/>
                        <a:t>Physical changes have happened and they have adult bodies.</a:t>
                      </a:r>
                    </a:p>
                  </a:txBody>
                  <a:tcPr marT="45716" marB="45716"/>
                </a:tc>
                <a:tc hMerge="1">
                  <a:txBody>
                    <a:bodyPr/>
                    <a:lstStyle/>
                    <a:p>
                      <a:endParaRPr lang="en-GB" dirty="0"/>
                    </a:p>
                  </a:txBody>
                  <a:tcPr/>
                </a:tc>
                <a:extLst>
                  <a:ext uri="{0D108BD9-81ED-4DB2-BD59-A6C34878D82A}">
                    <a16:rowId xmlns:a16="http://schemas.microsoft.com/office/drawing/2014/main" val="10014"/>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10BE954-F947-4613-B354-C2C7F66DF0D6}"/>
              </a:ext>
            </a:extLst>
          </p:cNvPr>
          <p:cNvGraphicFramePr>
            <a:graphicFrameLocks noGrp="1"/>
          </p:cNvGraphicFramePr>
          <p:nvPr/>
        </p:nvGraphicFramePr>
        <p:xfrm>
          <a:off x="293688" y="261938"/>
          <a:ext cx="6369050" cy="3886197"/>
        </p:xfrm>
        <a:graphic>
          <a:graphicData uri="http://schemas.openxmlformats.org/drawingml/2006/table">
            <a:tbl>
              <a:tblPr firstRow="1" bandRow="1">
                <a:tableStyleId>{5C22544A-7EE6-4342-B048-85BDC9FD1C3A}</a:tableStyleId>
              </a:tblPr>
              <a:tblGrid>
                <a:gridCol w="1796400">
                  <a:extLst>
                    <a:ext uri="{9D8B030D-6E8A-4147-A177-3AD203B41FA5}">
                      <a16:colId xmlns:a16="http://schemas.microsoft.com/office/drawing/2014/main" val="20000"/>
                    </a:ext>
                  </a:extLst>
                </a:gridCol>
                <a:gridCol w="4572650">
                  <a:extLst>
                    <a:ext uri="{9D8B030D-6E8A-4147-A177-3AD203B41FA5}">
                      <a16:colId xmlns:a16="http://schemas.microsoft.com/office/drawing/2014/main" val="20001"/>
                    </a:ext>
                  </a:extLst>
                </a:gridCol>
              </a:tblGrid>
              <a:tr h="370843">
                <a:tc>
                  <a:txBody>
                    <a:bodyPr/>
                    <a:lstStyle/>
                    <a:p>
                      <a:r>
                        <a:rPr lang="en-GB" sz="1300" dirty="0"/>
                        <a:t>Age</a:t>
                      </a:r>
                    </a:p>
                  </a:txBody>
                  <a:tcPr marL="91453" marR="91453"/>
                </a:tc>
                <a:tc>
                  <a:txBody>
                    <a:bodyPr/>
                    <a:lstStyle/>
                    <a:p>
                      <a:r>
                        <a:rPr lang="en-GB" sz="1300" dirty="0"/>
                        <a:t>Intellectual developments</a:t>
                      </a:r>
                    </a:p>
                  </a:txBody>
                  <a:tcPr marL="91453" marR="91453"/>
                </a:tc>
                <a:extLst>
                  <a:ext uri="{0D108BD9-81ED-4DB2-BD59-A6C34878D82A}">
                    <a16:rowId xmlns:a16="http://schemas.microsoft.com/office/drawing/2014/main" val="10000"/>
                  </a:ext>
                </a:extLst>
              </a:tr>
              <a:tr h="502925">
                <a:tc>
                  <a:txBody>
                    <a:bodyPr/>
                    <a:lstStyle/>
                    <a:p>
                      <a:r>
                        <a:rPr lang="en-GB" sz="1300" dirty="0"/>
                        <a:t>0 – 12 months</a:t>
                      </a:r>
                    </a:p>
                  </a:txBody>
                  <a:tcPr marL="91453" marR="91453"/>
                </a:tc>
                <a:tc>
                  <a:txBody>
                    <a:bodyPr/>
                    <a:lstStyle/>
                    <a:p>
                      <a:r>
                        <a:rPr lang="en-GB" sz="1300" dirty="0"/>
                        <a:t>Uses the mouth to touch and explore. Watches and copies adults. </a:t>
                      </a:r>
                    </a:p>
                  </a:txBody>
                  <a:tcPr marL="91453" marR="91453"/>
                </a:tc>
                <a:extLst>
                  <a:ext uri="{0D108BD9-81ED-4DB2-BD59-A6C34878D82A}">
                    <a16:rowId xmlns:a16="http://schemas.microsoft.com/office/drawing/2014/main" val="10001"/>
                  </a:ext>
                </a:extLst>
              </a:tr>
              <a:tr h="370843">
                <a:tc>
                  <a:txBody>
                    <a:bodyPr/>
                    <a:lstStyle/>
                    <a:p>
                      <a:r>
                        <a:rPr lang="en-GB" sz="1300" dirty="0"/>
                        <a:t>12 months – 2 years</a:t>
                      </a:r>
                    </a:p>
                  </a:txBody>
                  <a:tcPr marL="91453" marR="91453"/>
                </a:tc>
                <a:tc>
                  <a:txBody>
                    <a:bodyPr/>
                    <a:lstStyle/>
                    <a:p>
                      <a:r>
                        <a:rPr lang="en-GB" sz="1300" dirty="0"/>
                        <a:t>Points at parts of the body/ Learns by trying and responding. </a:t>
                      </a:r>
                    </a:p>
                  </a:txBody>
                  <a:tcPr marL="91453" marR="91453"/>
                </a:tc>
                <a:extLst>
                  <a:ext uri="{0D108BD9-81ED-4DB2-BD59-A6C34878D82A}">
                    <a16:rowId xmlns:a16="http://schemas.microsoft.com/office/drawing/2014/main" val="10002"/>
                  </a:ext>
                </a:extLst>
              </a:tr>
              <a:tr h="370843">
                <a:tc>
                  <a:txBody>
                    <a:bodyPr/>
                    <a:lstStyle/>
                    <a:p>
                      <a:r>
                        <a:rPr lang="en-GB" sz="1300" dirty="0"/>
                        <a:t>2 years – 3 years</a:t>
                      </a:r>
                    </a:p>
                  </a:txBody>
                  <a:tcPr marL="91453" marR="91453"/>
                </a:tc>
                <a:tc>
                  <a:txBody>
                    <a:bodyPr/>
                    <a:lstStyle/>
                    <a:p>
                      <a:r>
                        <a:rPr lang="en-GB" sz="1300" dirty="0"/>
                        <a:t>Connects three colours. Copies a circle.</a:t>
                      </a:r>
                    </a:p>
                  </a:txBody>
                  <a:tcPr marL="91453" marR="91453"/>
                </a:tc>
                <a:extLst>
                  <a:ext uri="{0D108BD9-81ED-4DB2-BD59-A6C34878D82A}">
                    <a16:rowId xmlns:a16="http://schemas.microsoft.com/office/drawing/2014/main" val="10003"/>
                  </a:ext>
                </a:extLst>
              </a:tr>
              <a:tr h="370843">
                <a:tc>
                  <a:txBody>
                    <a:bodyPr/>
                    <a:lstStyle/>
                    <a:p>
                      <a:r>
                        <a:rPr lang="en-GB" sz="1300" dirty="0"/>
                        <a:t>3 years – 4 years</a:t>
                      </a:r>
                    </a:p>
                  </a:txBody>
                  <a:tcPr marL="91453" marR="91453"/>
                </a:tc>
                <a:tc>
                  <a:txBody>
                    <a:bodyPr/>
                    <a:lstStyle/>
                    <a:p>
                      <a:r>
                        <a:rPr lang="en-GB" sz="1300" dirty="0"/>
                        <a:t>Asks a lot of questions. Knows and can name 3 shapes.</a:t>
                      </a:r>
                    </a:p>
                  </a:txBody>
                  <a:tcPr marL="91453" marR="91453"/>
                </a:tc>
                <a:extLst>
                  <a:ext uri="{0D108BD9-81ED-4DB2-BD59-A6C34878D82A}">
                    <a16:rowId xmlns:a16="http://schemas.microsoft.com/office/drawing/2014/main" val="10004"/>
                  </a:ext>
                </a:extLst>
              </a:tr>
              <a:tr h="370843">
                <a:tc>
                  <a:txBody>
                    <a:bodyPr/>
                    <a:lstStyle/>
                    <a:p>
                      <a:r>
                        <a:rPr lang="en-GB" sz="1300" dirty="0"/>
                        <a:t>4 years</a:t>
                      </a:r>
                      <a:r>
                        <a:rPr lang="en-GB" sz="1300" baseline="0" dirty="0"/>
                        <a:t> – 5 </a:t>
                      </a:r>
                      <a:r>
                        <a:rPr lang="en-GB" sz="1300" dirty="0"/>
                        <a:t>years</a:t>
                      </a:r>
                    </a:p>
                  </a:txBody>
                  <a:tcPr marL="91453" marR="91453"/>
                </a:tc>
                <a:tc>
                  <a:txBody>
                    <a:bodyPr/>
                    <a:lstStyle/>
                    <a:p>
                      <a:r>
                        <a:rPr lang="en-GB" sz="1300" dirty="0"/>
                        <a:t>Names 8 colours. Counts to </a:t>
                      </a:r>
                      <a:r>
                        <a:rPr lang="en-GB" sz="1300" baseline="0" dirty="0"/>
                        <a:t>20.</a:t>
                      </a:r>
                      <a:endParaRPr lang="en-GB" sz="1300" dirty="0"/>
                    </a:p>
                  </a:txBody>
                  <a:tcPr marL="91453" marR="91453"/>
                </a:tc>
                <a:extLst>
                  <a:ext uri="{0D108BD9-81ED-4DB2-BD59-A6C34878D82A}">
                    <a16:rowId xmlns:a16="http://schemas.microsoft.com/office/drawing/2014/main" val="10005"/>
                  </a:ext>
                </a:extLst>
              </a:tr>
              <a:tr h="370843">
                <a:tc>
                  <a:txBody>
                    <a:bodyPr/>
                    <a:lstStyle/>
                    <a:p>
                      <a:r>
                        <a:rPr lang="en-GB" sz="1300" dirty="0"/>
                        <a:t>6 years</a:t>
                      </a:r>
                    </a:p>
                  </a:txBody>
                  <a:tcPr marL="91453" marR="91453"/>
                </a:tc>
                <a:tc>
                  <a:txBody>
                    <a:bodyPr/>
                    <a:lstStyle/>
                    <a:p>
                      <a:r>
                        <a:rPr lang="en-GB" sz="1300" dirty="0"/>
                        <a:t>Starts to read. Writes independently. </a:t>
                      </a:r>
                    </a:p>
                  </a:txBody>
                  <a:tcPr marL="91453" marR="91453"/>
                </a:tc>
                <a:extLst>
                  <a:ext uri="{0D108BD9-81ED-4DB2-BD59-A6C34878D82A}">
                    <a16:rowId xmlns:a16="http://schemas.microsoft.com/office/drawing/2014/main" val="10006"/>
                  </a:ext>
                </a:extLst>
              </a:tr>
              <a:tr h="370843">
                <a:tc>
                  <a:txBody>
                    <a:bodyPr/>
                    <a:lstStyle/>
                    <a:p>
                      <a:r>
                        <a:rPr lang="en-GB" sz="1300" dirty="0"/>
                        <a:t>7 years</a:t>
                      </a:r>
                    </a:p>
                  </a:txBody>
                  <a:tcPr marL="91453" marR="91453"/>
                </a:tc>
                <a:tc>
                  <a:txBody>
                    <a:bodyPr/>
                    <a:lstStyle/>
                    <a:p>
                      <a:r>
                        <a:rPr lang="en-GB" sz="1300" dirty="0"/>
                        <a:t>Reads and enjoys books. Writes clearly.</a:t>
                      </a:r>
                    </a:p>
                  </a:txBody>
                  <a:tcPr marL="91453" marR="91453"/>
                </a:tc>
                <a:extLst>
                  <a:ext uri="{0D108BD9-81ED-4DB2-BD59-A6C34878D82A}">
                    <a16:rowId xmlns:a16="http://schemas.microsoft.com/office/drawing/2014/main" val="10007"/>
                  </a:ext>
                </a:extLst>
              </a:tr>
              <a:tr h="370843">
                <a:tc>
                  <a:txBody>
                    <a:bodyPr/>
                    <a:lstStyle/>
                    <a:p>
                      <a:r>
                        <a:rPr lang="en-GB" sz="1300" dirty="0"/>
                        <a:t>12 years</a:t>
                      </a:r>
                    </a:p>
                  </a:txBody>
                  <a:tcPr marL="91453" marR="91453"/>
                </a:tc>
                <a:tc>
                  <a:txBody>
                    <a:bodyPr/>
                    <a:lstStyle/>
                    <a:p>
                      <a:r>
                        <a:rPr lang="en-GB" sz="1300" dirty="0"/>
                        <a:t>Can solve problems. They have interests. </a:t>
                      </a:r>
                    </a:p>
                  </a:txBody>
                  <a:tcPr marL="91453" marR="91453"/>
                </a:tc>
                <a:extLst>
                  <a:ext uri="{0D108BD9-81ED-4DB2-BD59-A6C34878D82A}">
                    <a16:rowId xmlns:a16="http://schemas.microsoft.com/office/drawing/2014/main" val="10008"/>
                  </a:ext>
                </a:extLst>
              </a:tr>
              <a:tr h="416528">
                <a:tc>
                  <a:txBody>
                    <a:bodyPr/>
                    <a:lstStyle/>
                    <a:p>
                      <a:r>
                        <a:rPr lang="en-GB" sz="1300" dirty="0"/>
                        <a:t>16 years</a:t>
                      </a:r>
                    </a:p>
                  </a:txBody>
                  <a:tcPr marL="91453" marR="91453"/>
                </a:tc>
                <a:tc>
                  <a:txBody>
                    <a:bodyPr/>
                    <a:lstStyle/>
                    <a:p>
                      <a:r>
                        <a:rPr lang="en-GB" sz="1300" dirty="0"/>
                        <a:t>Advanced drawing or IT skills.</a:t>
                      </a:r>
                    </a:p>
                  </a:txBody>
                  <a:tcPr marL="91453" marR="91453"/>
                </a:tc>
                <a:extLst>
                  <a:ext uri="{0D108BD9-81ED-4DB2-BD59-A6C34878D82A}">
                    <a16:rowId xmlns:a16="http://schemas.microsoft.com/office/drawing/2014/main" val="10009"/>
                  </a:ext>
                </a:extLst>
              </a:tr>
            </a:tbl>
          </a:graphicData>
        </a:graphic>
      </p:graphicFrame>
      <p:graphicFrame>
        <p:nvGraphicFramePr>
          <p:cNvPr id="3" name="Table 2">
            <a:extLst>
              <a:ext uri="{FF2B5EF4-FFF2-40B4-BE49-F238E27FC236}">
                <a16:creationId xmlns:a16="http://schemas.microsoft.com/office/drawing/2014/main" id="{D9F7AFFB-0FFF-4158-8350-32E04D970D61}"/>
              </a:ext>
            </a:extLst>
          </p:cNvPr>
          <p:cNvGraphicFramePr>
            <a:graphicFrameLocks noGrp="1"/>
          </p:cNvGraphicFramePr>
          <p:nvPr>
            <p:extLst>
              <p:ext uri="{D42A27DB-BD31-4B8C-83A1-F6EECF244321}">
                <p14:modId xmlns:p14="http://schemas.microsoft.com/office/powerpoint/2010/main" val="44474337"/>
              </p:ext>
            </p:extLst>
          </p:nvPr>
        </p:nvGraphicFramePr>
        <p:xfrm>
          <a:off x="293688" y="4545013"/>
          <a:ext cx="6369050" cy="5899156"/>
        </p:xfrm>
        <a:graphic>
          <a:graphicData uri="http://schemas.openxmlformats.org/drawingml/2006/table">
            <a:tbl>
              <a:tblPr firstRow="1" bandRow="1">
                <a:tableStyleId>{5C22544A-7EE6-4342-B048-85BDC9FD1C3A}</a:tableStyleId>
              </a:tblPr>
              <a:tblGrid>
                <a:gridCol w="1796400">
                  <a:extLst>
                    <a:ext uri="{9D8B030D-6E8A-4147-A177-3AD203B41FA5}">
                      <a16:colId xmlns:a16="http://schemas.microsoft.com/office/drawing/2014/main" val="20000"/>
                    </a:ext>
                  </a:extLst>
                </a:gridCol>
                <a:gridCol w="4572650">
                  <a:extLst>
                    <a:ext uri="{9D8B030D-6E8A-4147-A177-3AD203B41FA5}">
                      <a16:colId xmlns:a16="http://schemas.microsoft.com/office/drawing/2014/main" val="20001"/>
                    </a:ext>
                  </a:extLst>
                </a:gridCol>
              </a:tblGrid>
              <a:tr h="370768">
                <a:tc>
                  <a:txBody>
                    <a:bodyPr/>
                    <a:lstStyle/>
                    <a:p>
                      <a:r>
                        <a:rPr lang="en-GB" sz="1300" dirty="0"/>
                        <a:t>Age</a:t>
                      </a:r>
                    </a:p>
                  </a:txBody>
                  <a:tcPr marL="91453" marR="91453" marT="45711" marB="45711"/>
                </a:tc>
                <a:tc>
                  <a:txBody>
                    <a:bodyPr/>
                    <a:lstStyle/>
                    <a:p>
                      <a:r>
                        <a:rPr lang="en-GB" sz="1300" dirty="0"/>
                        <a:t>Emotional Developments</a:t>
                      </a:r>
                    </a:p>
                  </a:txBody>
                  <a:tcPr marL="91453" marR="91453" marT="45711" marB="45711"/>
                </a:tc>
                <a:extLst>
                  <a:ext uri="{0D108BD9-81ED-4DB2-BD59-A6C34878D82A}">
                    <a16:rowId xmlns:a16="http://schemas.microsoft.com/office/drawing/2014/main" val="10000"/>
                  </a:ext>
                </a:extLst>
              </a:tr>
              <a:tr h="370768">
                <a:tc>
                  <a:txBody>
                    <a:bodyPr/>
                    <a:lstStyle/>
                    <a:p>
                      <a:r>
                        <a:rPr lang="en-GB" sz="1300" dirty="0"/>
                        <a:t>1 month</a:t>
                      </a:r>
                    </a:p>
                  </a:txBody>
                  <a:tcPr marL="91453" marR="91453" marT="45711" marB="45711"/>
                </a:tc>
                <a:tc>
                  <a:txBody>
                    <a:bodyPr/>
                    <a:lstStyle/>
                    <a:p>
                      <a:r>
                        <a:rPr lang="en-GB" sz="1300" dirty="0"/>
                        <a:t>Watches parents’/guardians’ faces</a:t>
                      </a:r>
                    </a:p>
                  </a:txBody>
                  <a:tcPr marL="91453" marR="91453" marT="45711" marB="45711"/>
                </a:tc>
                <a:extLst>
                  <a:ext uri="{0D108BD9-81ED-4DB2-BD59-A6C34878D82A}">
                    <a16:rowId xmlns:a16="http://schemas.microsoft.com/office/drawing/2014/main" val="10001"/>
                  </a:ext>
                </a:extLst>
              </a:tr>
              <a:tr h="370768">
                <a:tc>
                  <a:txBody>
                    <a:bodyPr/>
                    <a:lstStyle/>
                    <a:p>
                      <a:r>
                        <a:rPr lang="en-GB" sz="1300" dirty="0"/>
                        <a:t>3 months</a:t>
                      </a:r>
                    </a:p>
                  </a:txBody>
                  <a:tcPr marL="91453" marR="91453" marT="45711" marB="45711"/>
                </a:tc>
                <a:tc>
                  <a:txBody>
                    <a:bodyPr/>
                    <a:lstStyle/>
                    <a:p>
                      <a:r>
                        <a:rPr lang="en-GB" sz="1300" dirty="0"/>
                        <a:t>Smiles to show enjoyment</a:t>
                      </a:r>
                    </a:p>
                  </a:txBody>
                  <a:tcPr marL="91453" marR="91453" marT="45711" marB="45711"/>
                </a:tc>
                <a:extLst>
                  <a:ext uri="{0D108BD9-81ED-4DB2-BD59-A6C34878D82A}">
                    <a16:rowId xmlns:a16="http://schemas.microsoft.com/office/drawing/2014/main" val="10002"/>
                  </a:ext>
                </a:extLst>
              </a:tr>
              <a:tr h="370768">
                <a:tc>
                  <a:txBody>
                    <a:bodyPr/>
                    <a:lstStyle/>
                    <a:p>
                      <a:r>
                        <a:rPr lang="en-GB" sz="1300" dirty="0"/>
                        <a:t>6 months</a:t>
                      </a:r>
                    </a:p>
                  </a:txBody>
                  <a:tcPr marL="91453" marR="91453" marT="45711" marB="45711"/>
                </a:tc>
                <a:tc>
                  <a:txBody>
                    <a:bodyPr/>
                    <a:lstStyle/>
                    <a:p>
                      <a:r>
                        <a:rPr lang="en-GB" sz="1300" dirty="0"/>
                        <a:t>Laughs</a:t>
                      </a:r>
                    </a:p>
                  </a:txBody>
                  <a:tcPr marL="91453" marR="91453" marT="45711" marB="45711"/>
                </a:tc>
                <a:extLst>
                  <a:ext uri="{0D108BD9-81ED-4DB2-BD59-A6C34878D82A}">
                    <a16:rowId xmlns:a16="http://schemas.microsoft.com/office/drawing/2014/main" val="10003"/>
                  </a:ext>
                </a:extLst>
              </a:tr>
              <a:tr h="370768">
                <a:tc>
                  <a:txBody>
                    <a:bodyPr/>
                    <a:lstStyle/>
                    <a:p>
                      <a:r>
                        <a:rPr lang="en-GB" sz="1300" dirty="0"/>
                        <a:t>9 months</a:t>
                      </a:r>
                    </a:p>
                  </a:txBody>
                  <a:tcPr marL="91453" marR="91453" marT="45711" marB="45711"/>
                </a:tc>
                <a:tc>
                  <a:txBody>
                    <a:bodyPr/>
                    <a:lstStyle/>
                    <a:p>
                      <a:r>
                        <a:rPr lang="en-GB" sz="1300" dirty="0"/>
                        <a:t>Scared of people less known to them.</a:t>
                      </a:r>
                    </a:p>
                  </a:txBody>
                  <a:tcPr marL="91453" marR="91453" marT="45711" marB="45711"/>
                </a:tc>
                <a:extLst>
                  <a:ext uri="{0D108BD9-81ED-4DB2-BD59-A6C34878D82A}">
                    <a16:rowId xmlns:a16="http://schemas.microsoft.com/office/drawing/2014/main" val="10004"/>
                  </a:ext>
                </a:extLst>
              </a:tr>
              <a:tr h="370768">
                <a:tc>
                  <a:txBody>
                    <a:bodyPr/>
                    <a:lstStyle/>
                    <a:p>
                      <a:r>
                        <a:rPr lang="en-GB" sz="1300" dirty="0"/>
                        <a:t>12 months</a:t>
                      </a:r>
                    </a:p>
                  </a:txBody>
                  <a:tcPr marL="91453" marR="91453" marT="45711" marB="45711"/>
                </a:tc>
                <a:tc>
                  <a:txBody>
                    <a:bodyPr/>
                    <a:lstStyle/>
                    <a:p>
                      <a:r>
                        <a:rPr lang="en-GB" sz="1300" dirty="0"/>
                        <a:t>Shows love towards others.</a:t>
                      </a:r>
                    </a:p>
                  </a:txBody>
                  <a:tcPr marL="91453" marR="91453" marT="45711" marB="45711"/>
                </a:tc>
                <a:extLst>
                  <a:ext uri="{0D108BD9-81ED-4DB2-BD59-A6C34878D82A}">
                    <a16:rowId xmlns:a16="http://schemas.microsoft.com/office/drawing/2014/main" val="10005"/>
                  </a:ext>
                </a:extLst>
              </a:tr>
              <a:tr h="370768">
                <a:tc>
                  <a:txBody>
                    <a:bodyPr/>
                    <a:lstStyle/>
                    <a:p>
                      <a:r>
                        <a:rPr lang="en-GB" sz="1300" dirty="0"/>
                        <a:t>15 months</a:t>
                      </a:r>
                    </a:p>
                  </a:txBody>
                  <a:tcPr marL="91453" marR="91453" marT="45711" marB="45711"/>
                </a:tc>
                <a:tc>
                  <a:txBody>
                    <a:bodyPr/>
                    <a:lstStyle/>
                    <a:p>
                      <a:r>
                        <a:rPr lang="en-GB" sz="1300" dirty="0"/>
                        <a:t>More adventurous </a:t>
                      </a:r>
                      <a:r>
                        <a:rPr lang="en-GB" sz="1300" u="none" dirty="0"/>
                        <a:t>but wants a familiar adult nearby.</a:t>
                      </a:r>
                      <a:endParaRPr lang="en-GB" sz="1300" dirty="0"/>
                    </a:p>
                  </a:txBody>
                  <a:tcPr marL="91453" marR="91453" marT="45711" marB="45711"/>
                </a:tc>
                <a:extLst>
                  <a:ext uri="{0D108BD9-81ED-4DB2-BD59-A6C34878D82A}">
                    <a16:rowId xmlns:a16="http://schemas.microsoft.com/office/drawing/2014/main" val="10006"/>
                  </a:ext>
                </a:extLst>
              </a:tr>
              <a:tr h="370768">
                <a:tc>
                  <a:txBody>
                    <a:bodyPr/>
                    <a:lstStyle/>
                    <a:p>
                      <a:r>
                        <a:rPr lang="en-GB" sz="1300" dirty="0"/>
                        <a:t>18 months</a:t>
                      </a:r>
                    </a:p>
                  </a:txBody>
                  <a:tcPr marL="91453" marR="91453" marT="45711" marB="45711"/>
                </a:tc>
                <a:tc>
                  <a:txBody>
                    <a:bodyPr/>
                    <a:lstStyle/>
                    <a:p>
                      <a:r>
                        <a:rPr lang="en-GB" sz="1300" dirty="0"/>
                        <a:t>Shows different emotions</a:t>
                      </a:r>
                    </a:p>
                  </a:txBody>
                  <a:tcPr marL="91453" marR="91453" marT="45711" marB="45711"/>
                </a:tc>
                <a:extLst>
                  <a:ext uri="{0D108BD9-81ED-4DB2-BD59-A6C34878D82A}">
                    <a16:rowId xmlns:a16="http://schemas.microsoft.com/office/drawing/2014/main" val="10007"/>
                  </a:ext>
                </a:extLst>
              </a:tr>
              <a:tr h="370768">
                <a:tc>
                  <a:txBody>
                    <a:bodyPr/>
                    <a:lstStyle/>
                    <a:p>
                      <a:r>
                        <a:rPr lang="en-GB" sz="1300" dirty="0"/>
                        <a:t>2 years</a:t>
                      </a:r>
                    </a:p>
                  </a:txBody>
                  <a:tcPr marL="91453" marR="91453" marT="45711" marB="45711"/>
                </a:tc>
                <a:tc>
                  <a:txBody>
                    <a:bodyPr/>
                    <a:lstStyle/>
                    <a:p>
                      <a:r>
                        <a:rPr lang="en-GB" sz="1300" dirty="0"/>
                        <a:t>Pretends to play.</a:t>
                      </a:r>
                      <a:r>
                        <a:rPr lang="en-GB" sz="1300" baseline="0" dirty="0"/>
                        <a:t> Shows strong emotions e.g. ‘tantrums’</a:t>
                      </a:r>
                      <a:endParaRPr lang="en-GB" sz="1300" dirty="0"/>
                    </a:p>
                  </a:txBody>
                  <a:tcPr marL="91453" marR="91453" marT="45711" marB="45711"/>
                </a:tc>
                <a:extLst>
                  <a:ext uri="{0D108BD9-81ED-4DB2-BD59-A6C34878D82A}">
                    <a16:rowId xmlns:a16="http://schemas.microsoft.com/office/drawing/2014/main" val="10008"/>
                  </a:ext>
                </a:extLst>
              </a:tr>
              <a:tr h="370768">
                <a:tc>
                  <a:txBody>
                    <a:bodyPr/>
                    <a:lstStyle/>
                    <a:p>
                      <a:r>
                        <a:rPr lang="en-GB" sz="1300" dirty="0"/>
                        <a:t>3 years</a:t>
                      </a:r>
                    </a:p>
                  </a:txBody>
                  <a:tcPr marL="91453" marR="91453" marT="45711" marB="45711"/>
                </a:tc>
                <a:tc>
                  <a:txBody>
                    <a:bodyPr/>
                    <a:lstStyle/>
                    <a:p>
                      <a:r>
                        <a:rPr lang="en-GB" sz="1300" dirty="0"/>
                        <a:t>Shows feelings.</a:t>
                      </a:r>
                    </a:p>
                  </a:txBody>
                  <a:tcPr marL="91453" marR="91453" marT="45711" marB="45711"/>
                </a:tc>
                <a:extLst>
                  <a:ext uri="{0D108BD9-81ED-4DB2-BD59-A6C34878D82A}">
                    <a16:rowId xmlns:a16="http://schemas.microsoft.com/office/drawing/2014/main" val="10009"/>
                  </a:ext>
                </a:extLst>
              </a:tr>
              <a:tr h="370768">
                <a:tc>
                  <a:txBody>
                    <a:bodyPr/>
                    <a:lstStyle/>
                    <a:p>
                      <a:r>
                        <a:rPr lang="en-GB" sz="1300" dirty="0"/>
                        <a:t>4 years</a:t>
                      </a:r>
                    </a:p>
                  </a:txBody>
                  <a:tcPr marL="91453" marR="91453" marT="45711" marB="45711"/>
                </a:tc>
                <a:tc>
                  <a:txBody>
                    <a:bodyPr/>
                    <a:lstStyle/>
                    <a:p>
                      <a:r>
                        <a:rPr lang="en-GB" sz="1300" dirty="0"/>
                        <a:t>Shows love towards people they see often.</a:t>
                      </a:r>
                    </a:p>
                  </a:txBody>
                  <a:tcPr marL="91453" marR="91453" marT="45711" marB="45711"/>
                </a:tc>
                <a:extLst>
                  <a:ext uri="{0D108BD9-81ED-4DB2-BD59-A6C34878D82A}">
                    <a16:rowId xmlns:a16="http://schemas.microsoft.com/office/drawing/2014/main" val="10010"/>
                  </a:ext>
                </a:extLst>
              </a:tr>
              <a:tr h="370768">
                <a:tc>
                  <a:txBody>
                    <a:bodyPr/>
                    <a:lstStyle/>
                    <a:p>
                      <a:r>
                        <a:rPr lang="en-GB" sz="1300" dirty="0"/>
                        <a:t>5 years</a:t>
                      </a:r>
                    </a:p>
                  </a:txBody>
                  <a:tcPr marL="91453" marR="91453" marT="45711" marB="45711"/>
                </a:tc>
                <a:tc>
                  <a:txBody>
                    <a:bodyPr/>
                    <a:lstStyle/>
                    <a:p>
                      <a:r>
                        <a:rPr lang="en-GB" sz="1300" dirty="0"/>
                        <a:t>More confident. Able to reason.</a:t>
                      </a:r>
                    </a:p>
                  </a:txBody>
                  <a:tcPr marL="91453" marR="91453" marT="45711" marB="45711"/>
                </a:tc>
                <a:extLst>
                  <a:ext uri="{0D108BD9-81ED-4DB2-BD59-A6C34878D82A}">
                    <a16:rowId xmlns:a16="http://schemas.microsoft.com/office/drawing/2014/main" val="10011"/>
                  </a:ext>
                </a:extLst>
              </a:tr>
              <a:tr h="370768">
                <a:tc>
                  <a:txBody>
                    <a:bodyPr/>
                    <a:lstStyle/>
                    <a:p>
                      <a:r>
                        <a:rPr lang="en-GB" sz="1300" dirty="0"/>
                        <a:t>6 years</a:t>
                      </a:r>
                    </a:p>
                  </a:txBody>
                  <a:tcPr marL="91453" marR="91453" marT="45711" marB="45711"/>
                </a:tc>
                <a:tc>
                  <a:txBody>
                    <a:bodyPr/>
                    <a:lstStyle/>
                    <a:p>
                      <a:r>
                        <a:rPr lang="en-GB" sz="1300" dirty="0"/>
                        <a:t>Stubborn.</a:t>
                      </a:r>
                    </a:p>
                  </a:txBody>
                  <a:tcPr marL="91453" marR="91453" marT="45711" marB="45711"/>
                </a:tc>
                <a:extLst>
                  <a:ext uri="{0D108BD9-81ED-4DB2-BD59-A6C34878D82A}">
                    <a16:rowId xmlns:a16="http://schemas.microsoft.com/office/drawing/2014/main" val="10012"/>
                  </a:ext>
                </a:extLst>
              </a:tr>
              <a:tr h="337636">
                <a:tc>
                  <a:txBody>
                    <a:bodyPr/>
                    <a:lstStyle/>
                    <a:p>
                      <a:r>
                        <a:rPr lang="en-GB" sz="1300" dirty="0"/>
                        <a:t>7 years</a:t>
                      </a:r>
                    </a:p>
                  </a:txBody>
                  <a:tcPr marL="91453" marR="91453" marT="45711" marB="45711"/>
                </a:tc>
                <a:tc>
                  <a:txBody>
                    <a:bodyPr/>
                    <a:lstStyle/>
                    <a:p>
                      <a:r>
                        <a:rPr lang="en-GB" sz="1300" dirty="0"/>
                        <a:t>Worries about things. Afraid.</a:t>
                      </a:r>
                    </a:p>
                  </a:txBody>
                  <a:tcPr marL="91453" marR="91453" marT="45711" marB="45711"/>
                </a:tc>
                <a:extLst>
                  <a:ext uri="{0D108BD9-81ED-4DB2-BD59-A6C34878D82A}">
                    <a16:rowId xmlns:a16="http://schemas.microsoft.com/office/drawing/2014/main" val="10013"/>
                  </a:ext>
                </a:extLst>
              </a:tr>
              <a:tr h="370768">
                <a:tc>
                  <a:txBody>
                    <a:bodyPr/>
                    <a:lstStyle/>
                    <a:p>
                      <a:r>
                        <a:rPr lang="en-GB" sz="1300" dirty="0"/>
                        <a:t>12 years</a:t>
                      </a:r>
                    </a:p>
                  </a:txBody>
                  <a:tcPr marL="91453" marR="91453" marT="45711" marB="45711"/>
                </a:tc>
                <a:tc>
                  <a:txBody>
                    <a:bodyPr/>
                    <a:lstStyle/>
                    <a:p>
                      <a:r>
                        <a:rPr lang="en-GB" sz="1300" dirty="0"/>
                        <a:t>Can be mature and immature at the same time.</a:t>
                      </a:r>
                    </a:p>
                  </a:txBody>
                  <a:tcPr marL="91453" marR="91453" marT="45711" marB="45711"/>
                </a:tc>
                <a:extLst>
                  <a:ext uri="{0D108BD9-81ED-4DB2-BD59-A6C34878D82A}">
                    <a16:rowId xmlns:a16="http://schemas.microsoft.com/office/drawing/2014/main" val="10014"/>
                  </a:ext>
                </a:extLst>
              </a:tr>
              <a:tr h="370768">
                <a:tc>
                  <a:txBody>
                    <a:bodyPr/>
                    <a:lstStyle/>
                    <a:p>
                      <a:r>
                        <a:rPr lang="en-GB" sz="1300" dirty="0"/>
                        <a:t>16 years</a:t>
                      </a:r>
                    </a:p>
                  </a:txBody>
                  <a:tcPr marL="91453" marR="91453" marT="45711" marB="45711"/>
                </a:tc>
                <a:tc>
                  <a:txBody>
                    <a:bodyPr/>
                    <a:lstStyle/>
                    <a:p>
                      <a:r>
                        <a:rPr lang="en-GB" sz="1300" baseline="0" dirty="0"/>
                        <a:t>Variation in mood </a:t>
                      </a:r>
                      <a:r>
                        <a:rPr lang="en-GB" sz="1300" baseline="0" dirty="0" err="1"/>
                        <a:t>e.g</a:t>
                      </a:r>
                      <a:r>
                        <a:rPr lang="en-GB" sz="1300" baseline="0" dirty="0"/>
                        <a:t> ‘mood swings.’</a:t>
                      </a:r>
                      <a:endParaRPr lang="en-GB" sz="1300" dirty="0"/>
                    </a:p>
                  </a:txBody>
                  <a:tcPr marL="91453" marR="91453" marT="45711" marB="45711"/>
                </a:tc>
                <a:extLst>
                  <a:ext uri="{0D108BD9-81ED-4DB2-BD59-A6C34878D82A}">
                    <a16:rowId xmlns:a16="http://schemas.microsoft.com/office/drawing/2014/main" val="1001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F1CC178-23B5-4D79-AACC-D69CACBCC796}"/>
              </a:ext>
            </a:extLst>
          </p:cNvPr>
          <p:cNvGraphicFramePr>
            <a:graphicFrameLocks noGrp="1"/>
          </p:cNvGraphicFramePr>
          <p:nvPr>
            <p:extLst>
              <p:ext uri="{D42A27DB-BD31-4B8C-83A1-F6EECF244321}">
                <p14:modId xmlns:p14="http://schemas.microsoft.com/office/powerpoint/2010/main" val="3713360673"/>
              </p:ext>
            </p:extLst>
          </p:nvPr>
        </p:nvGraphicFramePr>
        <p:xfrm>
          <a:off x="261938" y="250825"/>
          <a:ext cx="6367462" cy="5694358"/>
        </p:xfrm>
        <a:graphic>
          <a:graphicData uri="http://schemas.openxmlformats.org/drawingml/2006/table">
            <a:tbl>
              <a:tblPr firstRow="1" bandRow="1">
                <a:tableStyleId>{5C22544A-7EE6-4342-B048-85BDC9FD1C3A}</a:tableStyleId>
              </a:tblPr>
              <a:tblGrid>
                <a:gridCol w="1795952">
                  <a:extLst>
                    <a:ext uri="{9D8B030D-6E8A-4147-A177-3AD203B41FA5}">
                      <a16:colId xmlns:a16="http://schemas.microsoft.com/office/drawing/2014/main" val="20000"/>
                    </a:ext>
                  </a:extLst>
                </a:gridCol>
                <a:gridCol w="4571510">
                  <a:extLst>
                    <a:ext uri="{9D8B030D-6E8A-4147-A177-3AD203B41FA5}">
                      <a16:colId xmlns:a16="http://schemas.microsoft.com/office/drawing/2014/main" val="20001"/>
                    </a:ext>
                  </a:extLst>
                </a:gridCol>
              </a:tblGrid>
              <a:tr h="370819">
                <a:tc>
                  <a:txBody>
                    <a:bodyPr/>
                    <a:lstStyle/>
                    <a:p>
                      <a:r>
                        <a:rPr lang="en-GB" sz="1300" dirty="0"/>
                        <a:t>Age</a:t>
                      </a:r>
                    </a:p>
                  </a:txBody>
                  <a:tcPr marL="91430" marR="91430" marT="45717" marB="45717"/>
                </a:tc>
                <a:tc>
                  <a:txBody>
                    <a:bodyPr/>
                    <a:lstStyle/>
                    <a:p>
                      <a:r>
                        <a:rPr lang="en-GB" sz="1300" dirty="0"/>
                        <a:t>Social Developments</a:t>
                      </a:r>
                    </a:p>
                  </a:txBody>
                  <a:tcPr marL="91430" marR="91430" marT="45717" marB="45717"/>
                </a:tc>
                <a:extLst>
                  <a:ext uri="{0D108BD9-81ED-4DB2-BD59-A6C34878D82A}">
                    <a16:rowId xmlns:a16="http://schemas.microsoft.com/office/drawing/2014/main" val="10000"/>
                  </a:ext>
                </a:extLst>
              </a:tr>
              <a:tr h="370819">
                <a:tc>
                  <a:txBody>
                    <a:bodyPr/>
                    <a:lstStyle/>
                    <a:p>
                      <a:r>
                        <a:rPr lang="en-GB" sz="1300" dirty="0"/>
                        <a:t>3 months</a:t>
                      </a:r>
                    </a:p>
                  </a:txBody>
                  <a:tcPr marL="91430" marR="91430" marT="45717" marB="45717"/>
                </a:tc>
                <a:tc>
                  <a:txBody>
                    <a:bodyPr/>
                    <a:lstStyle/>
                    <a:p>
                      <a:r>
                        <a:rPr lang="en-GB" sz="1300" dirty="0"/>
                        <a:t>Likes to be held</a:t>
                      </a:r>
                    </a:p>
                  </a:txBody>
                  <a:tcPr marL="91430" marR="91430" marT="45717" marB="45717"/>
                </a:tc>
                <a:extLst>
                  <a:ext uri="{0D108BD9-81ED-4DB2-BD59-A6C34878D82A}">
                    <a16:rowId xmlns:a16="http://schemas.microsoft.com/office/drawing/2014/main" val="10001"/>
                  </a:ext>
                </a:extLst>
              </a:tr>
              <a:tr h="370819">
                <a:tc>
                  <a:txBody>
                    <a:bodyPr/>
                    <a:lstStyle/>
                    <a:p>
                      <a:r>
                        <a:rPr lang="en-GB" sz="1300" dirty="0"/>
                        <a:t>6 months</a:t>
                      </a:r>
                    </a:p>
                  </a:txBody>
                  <a:tcPr marL="91430" marR="91430" marT="45717" marB="45717"/>
                </a:tc>
                <a:tc>
                  <a:txBody>
                    <a:bodyPr/>
                    <a:lstStyle/>
                    <a:p>
                      <a:r>
                        <a:rPr lang="en-GB" sz="1300" dirty="0"/>
                        <a:t>Enjoys playing</a:t>
                      </a:r>
                    </a:p>
                  </a:txBody>
                  <a:tcPr marL="91430" marR="91430" marT="45717" marB="45717"/>
                </a:tc>
                <a:extLst>
                  <a:ext uri="{0D108BD9-81ED-4DB2-BD59-A6C34878D82A}">
                    <a16:rowId xmlns:a16="http://schemas.microsoft.com/office/drawing/2014/main" val="10002"/>
                  </a:ext>
                </a:extLst>
              </a:tr>
              <a:tr h="502892">
                <a:tc>
                  <a:txBody>
                    <a:bodyPr/>
                    <a:lstStyle/>
                    <a:p>
                      <a:r>
                        <a:rPr lang="en-GB" sz="1300" dirty="0"/>
                        <a:t>9 months</a:t>
                      </a:r>
                    </a:p>
                  </a:txBody>
                  <a:tcPr marL="91430" marR="91430" marT="45717" marB="45717"/>
                </a:tc>
                <a:tc>
                  <a:txBody>
                    <a:bodyPr/>
                    <a:lstStyle/>
                    <a:p>
                      <a:r>
                        <a:rPr lang="en-GB" sz="1300" dirty="0"/>
                        <a:t>Can tell the difference between family and people who are less familiar</a:t>
                      </a:r>
                    </a:p>
                  </a:txBody>
                  <a:tcPr marL="91430" marR="91430" marT="45717" marB="45717"/>
                </a:tc>
                <a:extLst>
                  <a:ext uri="{0D108BD9-81ED-4DB2-BD59-A6C34878D82A}">
                    <a16:rowId xmlns:a16="http://schemas.microsoft.com/office/drawing/2014/main" val="10003"/>
                  </a:ext>
                </a:extLst>
              </a:tr>
              <a:tr h="370819">
                <a:tc>
                  <a:txBody>
                    <a:bodyPr/>
                    <a:lstStyle/>
                    <a:p>
                      <a:r>
                        <a:rPr lang="en-GB" sz="1300" dirty="0"/>
                        <a:t>12 months</a:t>
                      </a:r>
                    </a:p>
                  </a:txBody>
                  <a:tcPr marL="91430" marR="91430" marT="45717" marB="45717"/>
                </a:tc>
                <a:tc>
                  <a:txBody>
                    <a:bodyPr/>
                    <a:lstStyle/>
                    <a:p>
                      <a:r>
                        <a:rPr lang="en-GB" sz="1300" dirty="0"/>
                        <a:t>Plays by themselves. ‘Solitary play.’</a:t>
                      </a:r>
                    </a:p>
                  </a:txBody>
                  <a:tcPr marL="91430" marR="91430" marT="45717" marB="45717"/>
                </a:tc>
                <a:extLst>
                  <a:ext uri="{0D108BD9-81ED-4DB2-BD59-A6C34878D82A}">
                    <a16:rowId xmlns:a16="http://schemas.microsoft.com/office/drawing/2014/main" val="10004"/>
                  </a:ext>
                </a:extLst>
              </a:tr>
              <a:tr h="370819">
                <a:tc>
                  <a:txBody>
                    <a:bodyPr/>
                    <a:lstStyle/>
                    <a:p>
                      <a:r>
                        <a:rPr lang="en-GB" sz="1300" dirty="0"/>
                        <a:t>15 months</a:t>
                      </a:r>
                    </a:p>
                  </a:txBody>
                  <a:tcPr marL="91430" marR="91430" marT="45717" marB="45717"/>
                </a:tc>
                <a:tc>
                  <a:txBody>
                    <a:bodyPr/>
                    <a:lstStyle/>
                    <a:p>
                      <a:r>
                        <a:rPr lang="en-GB" sz="1300" dirty="0"/>
                        <a:t>Starts using words to communicate</a:t>
                      </a:r>
                    </a:p>
                  </a:txBody>
                  <a:tcPr marL="91430" marR="91430" marT="45717" marB="45717"/>
                </a:tc>
                <a:extLst>
                  <a:ext uri="{0D108BD9-81ED-4DB2-BD59-A6C34878D82A}">
                    <a16:rowId xmlns:a16="http://schemas.microsoft.com/office/drawing/2014/main" val="10005"/>
                  </a:ext>
                </a:extLst>
              </a:tr>
              <a:tr h="370819">
                <a:tc>
                  <a:txBody>
                    <a:bodyPr/>
                    <a:lstStyle/>
                    <a:p>
                      <a:r>
                        <a:rPr lang="en-GB" sz="1300" dirty="0"/>
                        <a:t>18 months</a:t>
                      </a:r>
                    </a:p>
                  </a:txBody>
                  <a:tcPr marL="91430" marR="91430" marT="45717" marB="45717"/>
                </a:tc>
                <a:tc>
                  <a:txBody>
                    <a:bodyPr/>
                    <a:lstStyle/>
                    <a:p>
                      <a:r>
                        <a:rPr lang="en-GB" sz="1300" dirty="0"/>
                        <a:t>Wider vocabulary to communicate better.</a:t>
                      </a:r>
                    </a:p>
                  </a:txBody>
                  <a:tcPr marL="91430" marR="91430" marT="45717" marB="45717"/>
                </a:tc>
                <a:extLst>
                  <a:ext uri="{0D108BD9-81ED-4DB2-BD59-A6C34878D82A}">
                    <a16:rowId xmlns:a16="http://schemas.microsoft.com/office/drawing/2014/main" val="10006"/>
                  </a:ext>
                </a:extLst>
              </a:tr>
              <a:tr h="370819">
                <a:tc>
                  <a:txBody>
                    <a:bodyPr/>
                    <a:lstStyle/>
                    <a:p>
                      <a:r>
                        <a:rPr lang="en-GB" sz="1300" dirty="0"/>
                        <a:t>2 years</a:t>
                      </a:r>
                    </a:p>
                  </a:txBody>
                  <a:tcPr marL="91430" marR="91430" marT="45717" marB="45717"/>
                </a:tc>
                <a:tc>
                  <a:txBody>
                    <a:bodyPr/>
                    <a:lstStyle/>
                    <a:p>
                      <a:r>
                        <a:rPr lang="en-GB" sz="1300" dirty="0"/>
                        <a:t>Plays closely to other children. ‘Parallel play.’</a:t>
                      </a:r>
                    </a:p>
                  </a:txBody>
                  <a:tcPr marL="91430" marR="91430" marT="45717" marB="45717"/>
                </a:tc>
                <a:extLst>
                  <a:ext uri="{0D108BD9-81ED-4DB2-BD59-A6C34878D82A}">
                    <a16:rowId xmlns:a16="http://schemas.microsoft.com/office/drawing/2014/main" val="10007"/>
                  </a:ext>
                </a:extLst>
              </a:tr>
              <a:tr h="370819">
                <a:tc>
                  <a:txBody>
                    <a:bodyPr/>
                    <a:lstStyle/>
                    <a:p>
                      <a:r>
                        <a:rPr lang="en-GB" sz="1300" dirty="0"/>
                        <a:t>3 years</a:t>
                      </a:r>
                    </a:p>
                  </a:txBody>
                  <a:tcPr marL="91430" marR="91430" marT="45717" marB="45717"/>
                </a:tc>
                <a:tc>
                  <a:txBody>
                    <a:bodyPr/>
                    <a:lstStyle/>
                    <a:p>
                      <a:r>
                        <a:rPr lang="en-GB" sz="1300" dirty="0"/>
                        <a:t>Shows an interest in playing with other children.</a:t>
                      </a:r>
                    </a:p>
                  </a:txBody>
                  <a:tcPr marL="91430" marR="91430" marT="45717" marB="45717"/>
                </a:tc>
                <a:extLst>
                  <a:ext uri="{0D108BD9-81ED-4DB2-BD59-A6C34878D82A}">
                    <a16:rowId xmlns:a16="http://schemas.microsoft.com/office/drawing/2014/main" val="10008"/>
                  </a:ext>
                </a:extLst>
              </a:tr>
              <a:tr h="370819">
                <a:tc>
                  <a:txBody>
                    <a:bodyPr/>
                    <a:lstStyle/>
                    <a:p>
                      <a:r>
                        <a:rPr lang="en-GB" sz="1300" dirty="0"/>
                        <a:t>4 years</a:t>
                      </a:r>
                    </a:p>
                  </a:txBody>
                  <a:tcPr marL="91430" marR="91430" marT="45717" marB="45717"/>
                </a:tc>
                <a:tc>
                  <a:txBody>
                    <a:bodyPr/>
                    <a:lstStyle/>
                    <a:p>
                      <a:r>
                        <a:rPr lang="en-GB" sz="1300" dirty="0"/>
                        <a:t>Starts to play with others. ‘Co-operative play.’</a:t>
                      </a:r>
                    </a:p>
                  </a:txBody>
                  <a:tcPr marL="91430" marR="91430" marT="45717" marB="45717"/>
                </a:tc>
                <a:extLst>
                  <a:ext uri="{0D108BD9-81ED-4DB2-BD59-A6C34878D82A}">
                    <a16:rowId xmlns:a16="http://schemas.microsoft.com/office/drawing/2014/main" val="10009"/>
                  </a:ext>
                </a:extLst>
              </a:tr>
              <a:tr h="370819">
                <a:tc>
                  <a:txBody>
                    <a:bodyPr/>
                    <a:lstStyle/>
                    <a:p>
                      <a:r>
                        <a:rPr lang="en-GB" sz="1300" dirty="0"/>
                        <a:t>5 years</a:t>
                      </a:r>
                    </a:p>
                  </a:txBody>
                  <a:tcPr marL="91430" marR="91430" marT="45717" marB="45717"/>
                </a:tc>
                <a:tc>
                  <a:txBody>
                    <a:bodyPr/>
                    <a:lstStyle/>
                    <a:p>
                      <a:r>
                        <a:rPr lang="en-GB" sz="1300" dirty="0"/>
                        <a:t>Chooses their friends.</a:t>
                      </a:r>
                    </a:p>
                  </a:txBody>
                  <a:tcPr marL="91430" marR="91430" marT="45717" marB="45717"/>
                </a:tc>
                <a:extLst>
                  <a:ext uri="{0D108BD9-81ED-4DB2-BD59-A6C34878D82A}">
                    <a16:rowId xmlns:a16="http://schemas.microsoft.com/office/drawing/2014/main" val="10010"/>
                  </a:ext>
                </a:extLst>
              </a:tr>
              <a:tr h="370819">
                <a:tc>
                  <a:txBody>
                    <a:bodyPr/>
                    <a:lstStyle/>
                    <a:p>
                      <a:r>
                        <a:rPr lang="en-GB" sz="1300" dirty="0"/>
                        <a:t>6 years</a:t>
                      </a:r>
                    </a:p>
                  </a:txBody>
                  <a:tcPr marL="91430" marR="91430" marT="45717" marB="45717"/>
                </a:tc>
                <a:tc>
                  <a:txBody>
                    <a:bodyPr/>
                    <a:lstStyle/>
                    <a:p>
                      <a:r>
                        <a:rPr lang="en-GB" sz="1300" dirty="0"/>
                        <a:t>Eager to experience new things</a:t>
                      </a:r>
                    </a:p>
                  </a:txBody>
                  <a:tcPr marL="91430" marR="91430" marT="45717" marB="45717"/>
                </a:tc>
                <a:extLst>
                  <a:ext uri="{0D108BD9-81ED-4DB2-BD59-A6C34878D82A}">
                    <a16:rowId xmlns:a16="http://schemas.microsoft.com/office/drawing/2014/main" val="10011"/>
                  </a:ext>
                </a:extLst>
              </a:tr>
              <a:tr h="370819">
                <a:tc>
                  <a:txBody>
                    <a:bodyPr/>
                    <a:lstStyle/>
                    <a:p>
                      <a:r>
                        <a:rPr lang="en-GB" sz="1300" dirty="0"/>
                        <a:t>7 years</a:t>
                      </a:r>
                    </a:p>
                  </a:txBody>
                  <a:tcPr marL="91430" marR="91430" marT="45717" marB="45717"/>
                </a:tc>
                <a:tc>
                  <a:txBody>
                    <a:bodyPr/>
                    <a:lstStyle/>
                    <a:p>
                      <a:r>
                        <a:rPr lang="en-GB" sz="1300" dirty="0"/>
                        <a:t>They have a best friend. Take it in turns to play.</a:t>
                      </a:r>
                    </a:p>
                  </a:txBody>
                  <a:tcPr marL="91430" marR="91430" marT="45717" marB="45717"/>
                </a:tc>
                <a:extLst>
                  <a:ext uri="{0D108BD9-81ED-4DB2-BD59-A6C34878D82A}">
                    <a16:rowId xmlns:a16="http://schemas.microsoft.com/office/drawing/2014/main" val="10012"/>
                  </a:ext>
                </a:extLst>
              </a:tr>
              <a:tr h="370819">
                <a:tc>
                  <a:txBody>
                    <a:bodyPr/>
                    <a:lstStyle/>
                    <a:p>
                      <a:r>
                        <a:rPr lang="en-GB" sz="1300" dirty="0"/>
                        <a:t>12 years</a:t>
                      </a:r>
                    </a:p>
                  </a:txBody>
                  <a:tcPr marL="91430" marR="91430" marT="45717" marB="45717"/>
                </a:tc>
                <a:tc>
                  <a:txBody>
                    <a:bodyPr/>
                    <a:lstStyle/>
                    <a:p>
                      <a:r>
                        <a:rPr lang="en-GB" sz="1300" dirty="0"/>
                        <a:t>Starts to argue with parents.</a:t>
                      </a:r>
                    </a:p>
                  </a:txBody>
                  <a:tcPr marL="91430" marR="91430" marT="45717" marB="45717"/>
                </a:tc>
                <a:extLst>
                  <a:ext uri="{0D108BD9-81ED-4DB2-BD59-A6C34878D82A}">
                    <a16:rowId xmlns:a16="http://schemas.microsoft.com/office/drawing/2014/main" val="10013"/>
                  </a:ext>
                </a:extLst>
              </a:tr>
              <a:tr h="370819">
                <a:tc>
                  <a:txBody>
                    <a:bodyPr/>
                    <a:lstStyle/>
                    <a:p>
                      <a:r>
                        <a:rPr lang="en-GB" sz="1300" dirty="0"/>
                        <a:t>16 years</a:t>
                      </a:r>
                    </a:p>
                  </a:txBody>
                  <a:tcPr marL="91430" marR="91430" marT="45717" marB="45717"/>
                </a:tc>
                <a:tc>
                  <a:txBody>
                    <a:bodyPr/>
                    <a:lstStyle/>
                    <a:p>
                      <a:r>
                        <a:rPr lang="en-GB" sz="1300" dirty="0"/>
                        <a:t>Prefers spending time with friends rather than their family</a:t>
                      </a:r>
                    </a:p>
                  </a:txBody>
                  <a:tcPr marL="91430" marR="91430" marT="45717" marB="45717"/>
                </a:tc>
                <a:extLst>
                  <a:ext uri="{0D108BD9-81ED-4DB2-BD59-A6C34878D82A}">
                    <a16:rowId xmlns:a16="http://schemas.microsoft.com/office/drawing/2014/main" val="10014"/>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EF2FC1B-1A38-4FB6-A221-0C9F21A89F2F}"/>
              </a:ext>
            </a:extLst>
          </p:cNvPr>
          <p:cNvGraphicFramePr>
            <a:graphicFrameLocks noGrp="1"/>
          </p:cNvGraphicFramePr>
          <p:nvPr>
            <p:extLst>
              <p:ext uri="{D42A27DB-BD31-4B8C-83A1-F6EECF244321}">
                <p14:modId xmlns:p14="http://schemas.microsoft.com/office/powerpoint/2010/main" val="3912588776"/>
              </p:ext>
            </p:extLst>
          </p:nvPr>
        </p:nvGraphicFramePr>
        <p:xfrm>
          <a:off x="171450" y="0"/>
          <a:ext cx="6515100" cy="12110720"/>
        </p:xfrm>
        <a:graphic>
          <a:graphicData uri="http://schemas.openxmlformats.org/drawingml/2006/table">
            <a:tbl>
              <a:tblPr firstRow="1" bandRow="1">
                <a:tableStyleId>{5C22544A-7EE6-4342-B048-85BDC9FD1C3A}</a:tableStyleId>
              </a:tblPr>
              <a:tblGrid>
                <a:gridCol w="1303020">
                  <a:extLst>
                    <a:ext uri="{9D8B030D-6E8A-4147-A177-3AD203B41FA5}">
                      <a16:colId xmlns:a16="http://schemas.microsoft.com/office/drawing/2014/main" val="20000"/>
                    </a:ext>
                  </a:extLst>
                </a:gridCol>
                <a:gridCol w="1303020">
                  <a:extLst>
                    <a:ext uri="{9D8B030D-6E8A-4147-A177-3AD203B41FA5}">
                      <a16:colId xmlns:a16="http://schemas.microsoft.com/office/drawing/2014/main" val="20001"/>
                    </a:ext>
                  </a:extLst>
                </a:gridCol>
                <a:gridCol w="1303020">
                  <a:extLst>
                    <a:ext uri="{9D8B030D-6E8A-4147-A177-3AD203B41FA5}">
                      <a16:colId xmlns:a16="http://schemas.microsoft.com/office/drawing/2014/main" val="20002"/>
                    </a:ext>
                  </a:extLst>
                </a:gridCol>
                <a:gridCol w="1303020">
                  <a:extLst>
                    <a:ext uri="{9D8B030D-6E8A-4147-A177-3AD203B41FA5}">
                      <a16:colId xmlns:a16="http://schemas.microsoft.com/office/drawing/2014/main" val="20003"/>
                    </a:ext>
                  </a:extLst>
                </a:gridCol>
                <a:gridCol w="1303020">
                  <a:extLst>
                    <a:ext uri="{9D8B030D-6E8A-4147-A177-3AD203B41FA5}">
                      <a16:colId xmlns:a16="http://schemas.microsoft.com/office/drawing/2014/main" val="20004"/>
                    </a:ext>
                  </a:extLst>
                </a:gridCol>
              </a:tblGrid>
              <a:tr h="520700">
                <a:tc gridSpan="5">
                  <a:txBody>
                    <a:bodyPr/>
                    <a:lstStyle/>
                    <a:p>
                      <a:pPr algn="ctr"/>
                      <a:r>
                        <a:rPr lang="en-GB" b="1" dirty="0"/>
                        <a:t>Social skills – feeding, washing, dressing and going to the toilet</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70840">
                <a:tc>
                  <a:txBody>
                    <a:bodyPr/>
                    <a:lstStyle/>
                    <a:p>
                      <a:pPr algn="ctr"/>
                      <a:r>
                        <a:rPr lang="en-GB" b="1" noProof="0"/>
                        <a:t>Age</a:t>
                      </a:r>
                    </a:p>
                  </a:txBody>
                  <a:tcPr/>
                </a:tc>
                <a:tc>
                  <a:txBody>
                    <a:bodyPr/>
                    <a:lstStyle/>
                    <a:p>
                      <a:pPr algn="ctr"/>
                      <a:r>
                        <a:rPr lang="en-GB" b="1" noProof="0">
                          <a:solidFill>
                            <a:srgbClr val="FF0000"/>
                          </a:solidFill>
                        </a:rPr>
                        <a:t>Feeding</a:t>
                      </a:r>
                    </a:p>
                  </a:txBody>
                  <a:tcPr/>
                </a:tc>
                <a:tc>
                  <a:txBody>
                    <a:bodyPr/>
                    <a:lstStyle/>
                    <a:p>
                      <a:pPr algn="ctr"/>
                      <a:r>
                        <a:rPr lang="en-GB" b="1" noProof="0"/>
                        <a:t>Getting Dressed</a:t>
                      </a:r>
                    </a:p>
                  </a:txBody>
                  <a:tcPr/>
                </a:tc>
                <a:tc>
                  <a:txBody>
                    <a:bodyPr/>
                    <a:lstStyle/>
                    <a:p>
                      <a:pPr algn="ctr"/>
                      <a:r>
                        <a:rPr lang="en-GB" b="1" noProof="0"/>
                        <a:t>Toilet</a:t>
                      </a:r>
                    </a:p>
                  </a:txBody>
                  <a:tcPr/>
                </a:tc>
                <a:tc>
                  <a:txBody>
                    <a:bodyPr/>
                    <a:lstStyle/>
                    <a:p>
                      <a:pPr algn="ctr"/>
                      <a:r>
                        <a:rPr lang="en-GB" b="1" noProof="0"/>
                        <a:t>Washing</a:t>
                      </a:r>
                    </a:p>
                  </a:txBody>
                  <a:tcPr/>
                </a:tc>
                <a:extLst>
                  <a:ext uri="{0D108BD9-81ED-4DB2-BD59-A6C34878D82A}">
                    <a16:rowId xmlns:a16="http://schemas.microsoft.com/office/drawing/2014/main" val="10001"/>
                  </a:ext>
                </a:extLst>
              </a:tr>
              <a:tr h="502920">
                <a:tc>
                  <a:txBody>
                    <a:bodyPr/>
                    <a:lstStyle/>
                    <a:p>
                      <a:r>
                        <a:rPr lang="en-GB" noProof="0"/>
                        <a:t>6 months</a:t>
                      </a:r>
                    </a:p>
                  </a:txBody>
                  <a:tcPr/>
                </a:tc>
                <a:tc>
                  <a:txBody>
                    <a:bodyPr/>
                    <a:lstStyle/>
                    <a:p>
                      <a:r>
                        <a:rPr lang="en-GB" noProof="0">
                          <a:solidFill>
                            <a:srgbClr val="FF0000"/>
                          </a:solidFill>
                        </a:rPr>
                        <a:t>Drinks from a cup with assistance.</a:t>
                      </a:r>
                    </a:p>
                  </a:txBody>
                  <a:tcPr/>
                </a:tc>
                <a:tc>
                  <a:txBody>
                    <a:bodyPr/>
                    <a:lstStyle/>
                    <a:p>
                      <a:endParaRPr lang="en-GB" noProof="0"/>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10002"/>
                  </a:ext>
                </a:extLst>
              </a:tr>
              <a:tr h="1120140">
                <a:tc>
                  <a:txBody>
                    <a:bodyPr/>
                    <a:lstStyle/>
                    <a:p>
                      <a:r>
                        <a:rPr lang="en-GB" noProof="0"/>
                        <a:t>12 months</a:t>
                      </a:r>
                    </a:p>
                  </a:txBody>
                  <a:tcPr/>
                </a:tc>
                <a:tc>
                  <a:txBody>
                    <a:bodyPr/>
                    <a:lstStyle/>
                    <a:p>
                      <a:r>
                        <a:rPr lang="en-GB" noProof="0">
                          <a:solidFill>
                            <a:srgbClr val="FF0000"/>
                          </a:solidFill>
                        </a:rPr>
                        <a:t>Uses fingers to feed themselves. Drinks from cup independently.</a:t>
                      </a:r>
                    </a:p>
                  </a:txBody>
                  <a:tcPr/>
                </a:tc>
                <a:tc>
                  <a:txBody>
                    <a:bodyPr/>
                    <a:lstStyle/>
                    <a:p>
                      <a:r>
                        <a:rPr lang="en-GB" noProof="0" dirty="0"/>
                        <a:t>Helps with getting dressed by reaching arms out.</a:t>
                      </a:r>
                    </a:p>
                  </a:txBody>
                  <a:tcPr/>
                </a:tc>
                <a:tc>
                  <a:txBody>
                    <a:bodyPr/>
                    <a:lstStyle/>
                    <a:p>
                      <a:endParaRPr lang="en-GB" noProof="0"/>
                    </a:p>
                  </a:txBody>
                  <a:tcPr/>
                </a:tc>
                <a:tc>
                  <a:txBody>
                    <a:bodyPr/>
                    <a:lstStyle/>
                    <a:p>
                      <a:endParaRPr lang="en-GB" noProof="0"/>
                    </a:p>
                  </a:txBody>
                  <a:tcPr/>
                </a:tc>
                <a:extLst>
                  <a:ext uri="{0D108BD9-81ED-4DB2-BD59-A6C34878D82A}">
                    <a16:rowId xmlns:a16="http://schemas.microsoft.com/office/drawing/2014/main" val="10003"/>
                  </a:ext>
                </a:extLst>
              </a:tr>
              <a:tr h="1531620">
                <a:tc>
                  <a:txBody>
                    <a:bodyPr/>
                    <a:lstStyle/>
                    <a:p>
                      <a:r>
                        <a:rPr lang="en-GB" noProof="0"/>
                        <a:t>15 months</a:t>
                      </a:r>
                    </a:p>
                  </a:txBody>
                  <a:tcPr/>
                </a:tc>
                <a:tc>
                  <a:txBody>
                    <a:bodyPr/>
                    <a:lstStyle/>
                    <a:p>
                      <a:r>
                        <a:rPr lang="en-GB" noProof="0">
                          <a:solidFill>
                            <a:srgbClr val="FF0000"/>
                          </a:solidFill>
                        </a:rPr>
                        <a:t>Holds a cup and drinks from it without help. Can eat using a spoon but makes a mess perhaps.</a:t>
                      </a:r>
                    </a:p>
                  </a:txBody>
                  <a:tcPr/>
                </a:tc>
                <a:tc>
                  <a:txBody>
                    <a:bodyPr/>
                    <a:lstStyle/>
                    <a:p>
                      <a:r>
                        <a:rPr lang="en-GB" noProof="0"/>
                        <a:t>Tries to get dressed but will need some help</a:t>
                      </a:r>
                      <a:r>
                        <a:rPr lang="en-GB" baseline="0" noProof="0"/>
                        <a:t>.</a:t>
                      </a:r>
                      <a:endParaRPr lang="en-GB" noProof="0"/>
                    </a:p>
                  </a:txBody>
                  <a:tcPr/>
                </a:tc>
                <a:tc>
                  <a:txBody>
                    <a:bodyPr/>
                    <a:lstStyle/>
                    <a:p>
                      <a:r>
                        <a:rPr lang="en-GB" noProof="0"/>
                        <a:t>Starts to be able to go to the toilet but can’t control the muscles.</a:t>
                      </a:r>
                    </a:p>
                  </a:txBody>
                  <a:tcPr/>
                </a:tc>
                <a:tc>
                  <a:txBody>
                    <a:bodyPr/>
                    <a:lstStyle/>
                    <a:p>
                      <a:endParaRPr lang="en-GB" noProof="0"/>
                    </a:p>
                  </a:txBody>
                  <a:tcPr/>
                </a:tc>
                <a:extLst>
                  <a:ext uri="{0D108BD9-81ED-4DB2-BD59-A6C34878D82A}">
                    <a16:rowId xmlns:a16="http://schemas.microsoft.com/office/drawing/2014/main" val="10004"/>
                  </a:ext>
                </a:extLst>
              </a:tr>
              <a:tr h="1325880">
                <a:tc>
                  <a:txBody>
                    <a:bodyPr/>
                    <a:lstStyle/>
                    <a:p>
                      <a:r>
                        <a:rPr lang="en-GB" noProof="0"/>
                        <a:t>18 months</a:t>
                      </a:r>
                    </a:p>
                  </a:txBody>
                  <a:tcPr/>
                </a:tc>
                <a:tc>
                  <a:txBody>
                    <a:bodyPr/>
                    <a:lstStyle/>
                    <a:p>
                      <a:r>
                        <a:rPr lang="en-GB" noProof="0">
                          <a:solidFill>
                            <a:srgbClr val="FF0000"/>
                          </a:solidFill>
                        </a:rPr>
                        <a:t>Can use a cup and spoon quite well.</a:t>
                      </a:r>
                    </a:p>
                  </a:txBody>
                  <a:tcPr/>
                </a:tc>
                <a:tc>
                  <a:txBody>
                    <a:bodyPr/>
                    <a:lstStyle/>
                    <a:p>
                      <a:endParaRPr lang="en-GB" noProof="0"/>
                    </a:p>
                  </a:txBody>
                  <a:tcPr/>
                </a:tc>
                <a:tc>
                  <a:txBody>
                    <a:bodyPr/>
                    <a:lstStyle/>
                    <a:p>
                      <a:r>
                        <a:rPr lang="en-GB" noProof="0"/>
                        <a:t>Can warn that they need to go to the toilet with words or action</a:t>
                      </a:r>
                      <a:r>
                        <a:rPr lang="en-GB" baseline="0" noProof="0"/>
                        <a:t>.</a:t>
                      </a:r>
                      <a:endParaRPr lang="en-GB" noProof="0"/>
                    </a:p>
                  </a:txBody>
                  <a:tcPr/>
                </a:tc>
                <a:tc>
                  <a:txBody>
                    <a:bodyPr/>
                    <a:lstStyle/>
                    <a:p>
                      <a:endParaRPr lang="en-GB" noProof="0"/>
                    </a:p>
                  </a:txBody>
                  <a:tcPr/>
                </a:tc>
                <a:extLst>
                  <a:ext uri="{0D108BD9-81ED-4DB2-BD59-A6C34878D82A}">
                    <a16:rowId xmlns:a16="http://schemas.microsoft.com/office/drawing/2014/main" val="10005"/>
                  </a:ext>
                </a:extLst>
              </a:tr>
              <a:tr h="708660">
                <a:tc>
                  <a:txBody>
                    <a:bodyPr/>
                    <a:lstStyle/>
                    <a:p>
                      <a:r>
                        <a:rPr lang="en-GB" noProof="0"/>
                        <a:t>2 years</a:t>
                      </a:r>
                    </a:p>
                  </a:txBody>
                  <a:tcPr/>
                </a:tc>
                <a:tc>
                  <a:txBody>
                    <a:bodyPr/>
                    <a:lstStyle/>
                    <a:p>
                      <a:r>
                        <a:rPr lang="en-GB" noProof="0">
                          <a:solidFill>
                            <a:srgbClr val="FF0000"/>
                          </a:solidFill>
                        </a:rPr>
                        <a:t>Can eat tidily.</a:t>
                      </a:r>
                    </a:p>
                  </a:txBody>
                  <a:tcPr/>
                </a:tc>
                <a:tc>
                  <a:txBody>
                    <a:bodyPr/>
                    <a:lstStyle/>
                    <a:p>
                      <a:r>
                        <a:rPr lang="en-GB" noProof="0"/>
                        <a:t>Can put some clothes on independently.</a:t>
                      </a:r>
                    </a:p>
                  </a:txBody>
                  <a:tcPr/>
                </a:tc>
                <a:tc>
                  <a:txBody>
                    <a:bodyPr/>
                    <a:lstStyle/>
                    <a:p>
                      <a:r>
                        <a:rPr lang="en-GB" noProof="0"/>
                        <a:t>Can say that they need to go to the toilet.</a:t>
                      </a:r>
                    </a:p>
                  </a:txBody>
                  <a:tcPr/>
                </a:tc>
                <a:tc>
                  <a:txBody>
                    <a:bodyPr/>
                    <a:lstStyle/>
                    <a:p>
                      <a:endParaRPr lang="en-GB" noProof="0"/>
                    </a:p>
                  </a:txBody>
                  <a:tcPr/>
                </a:tc>
                <a:extLst>
                  <a:ext uri="{0D108BD9-81ED-4DB2-BD59-A6C34878D82A}">
                    <a16:rowId xmlns:a16="http://schemas.microsoft.com/office/drawing/2014/main" val="10006"/>
                  </a:ext>
                </a:extLst>
              </a:tr>
              <a:tr h="1120140">
                <a:tc>
                  <a:txBody>
                    <a:bodyPr/>
                    <a:lstStyle/>
                    <a:p>
                      <a:r>
                        <a:rPr lang="en-GB" noProof="0"/>
                        <a:t>2.5 years</a:t>
                      </a:r>
                    </a:p>
                  </a:txBody>
                  <a:tcPr/>
                </a:tc>
                <a:tc>
                  <a:txBody>
                    <a:bodyPr/>
                    <a:lstStyle/>
                    <a:p>
                      <a:r>
                        <a:rPr lang="en-GB" noProof="0">
                          <a:solidFill>
                            <a:srgbClr val="FF0000"/>
                          </a:solidFill>
                        </a:rPr>
                        <a:t>Uses a spoon effectively. Spills drink</a:t>
                      </a:r>
                    </a:p>
                  </a:txBody>
                  <a:tcPr/>
                </a:tc>
                <a:tc>
                  <a:txBody>
                    <a:bodyPr/>
                    <a:lstStyle/>
                    <a:p>
                      <a:r>
                        <a:rPr lang="en-GB" noProof="0"/>
                        <a:t>Opens buttons and zips</a:t>
                      </a:r>
                    </a:p>
                  </a:txBody>
                  <a:tcPr/>
                </a:tc>
                <a:tc>
                  <a:txBody>
                    <a:bodyPr/>
                    <a:lstStyle/>
                    <a:p>
                      <a:r>
                        <a:rPr lang="en-GB" noProof="0" dirty="0"/>
                        <a:t>Goes to the toilet independently and possibly stays dry during the night</a:t>
                      </a:r>
                      <a:r>
                        <a:rPr lang="en-GB" baseline="0" noProof="0" dirty="0"/>
                        <a:t>.</a:t>
                      </a:r>
                      <a:endParaRPr lang="en-GB" noProof="0" dirty="0"/>
                    </a:p>
                  </a:txBody>
                  <a:tcPr/>
                </a:tc>
                <a:tc>
                  <a:txBody>
                    <a:bodyPr/>
                    <a:lstStyle/>
                    <a:p>
                      <a:endParaRPr lang="en-GB" noProof="0"/>
                    </a:p>
                  </a:txBody>
                  <a:tcPr/>
                </a:tc>
                <a:extLst>
                  <a:ext uri="{0D108BD9-81ED-4DB2-BD59-A6C34878D82A}">
                    <a16:rowId xmlns:a16="http://schemas.microsoft.com/office/drawing/2014/main" val="10007"/>
                  </a:ext>
                </a:extLst>
              </a:tr>
              <a:tr h="1325880">
                <a:tc>
                  <a:txBody>
                    <a:bodyPr/>
                    <a:lstStyle/>
                    <a:p>
                      <a:r>
                        <a:rPr lang="en-GB" noProof="0"/>
                        <a:t>3 years</a:t>
                      </a:r>
                    </a:p>
                  </a:txBody>
                  <a:tcPr/>
                </a:tc>
                <a:tc>
                  <a:txBody>
                    <a:bodyPr/>
                    <a:lstStyle/>
                    <a:p>
                      <a:r>
                        <a:rPr lang="en-GB" noProof="0">
                          <a:solidFill>
                            <a:srgbClr val="FF0000"/>
                          </a:solidFill>
                        </a:rPr>
                        <a:t>Uses a fork and spoon</a:t>
                      </a:r>
                    </a:p>
                  </a:txBody>
                  <a:tcPr/>
                </a:tc>
                <a:tc>
                  <a:txBody>
                    <a:bodyPr/>
                    <a:lstStyle/>
                    <a:p>
                      <a:r>
                        <a:rPr lang="en-GB" noProof="0" dirty="0"/>
                        <a:t>Gets dressed independently.</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t>Goes to the toilet independently and stays dry during the night.</a:t>
                      </a:r>
                    </a:p>
                    <a:p>
                      <a:endParaRPr lang="en-GB" noProof="0"/>
                    </a:p>
                  </a:txBody>
                  <a:tcPr/>
                </a:tc>
                <a:tc>
                  <a:txBody>
                    <a:bodyPr/>
                    <a:lstStyle/>
                    <a:p>
                      <a:r>
                        <a:rPr lang="en-GB" noProof="0"/>
                        <a:t>Washes their hands but doesn’t dry them properly</a:t>
                      </a:r>
                    </a:p>
                  </a:txBody>
                  <a:tcPr/>
                </a:tc>
                <a:extLst>
                  <a:ext uri="{0D108BD9-81ED-4DB2-BD59-A6C34878D82A}">
                    <a16:rowId xmlns:a16="http://schemas.microsoft.com/office/drawing/2014/main" val="10008"/>
                  </a:ext>
                </a:extLst>
              </a:tr>
              <a:tr h="708660">
                <a:tc>
                  <a:txBody>
                    <a:bodyPr/>
                    <a:lstStyle/>
                    <a:p>
                      <a:r>
                        <a:rPr lang="en-GB" noProof="0"/>
                        <a:t>4 years</a:t>
                      </a:r>
                    </a:p>
                  </a:txBody>
                  <a:tcPr/>
                </a:tc>
                <a:tc>
                  <a:txBody>
                    <a:bodyPr/>
                    <a:lstStyle/>
                    <a:p>
                      <a:r>
                        <a:rPr lang="en-GB" noProof="0">
                          <a:solidFill>
                            <a:srgbClr val="FF0000"/>
                          </a:solidFill>
                        </a:rPr>
                        <a:t>Feeds themselves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dirty="0"/>
                        <a:t>Gets dressed independently</a:t>
                      </a:r>
                    </a:p>
                  </a:txBody>
                  <a:tcPr/>
                </a:tc>
                <a:tc>
                  <a:txBody>
                    <a:bodyPr/>
                    <a:lstStyle/>
                    <a:p>
                      <a:endParaRPr lang="en-GB" noProof="0" dirty="0"/>
                    </a:p>
                  </a:txBody>
                  <a:tcPr/>
                </a:tc>
                <a:tc>
                  <a:txBody>
                    <a:bodyPr/>
                    <a:lstStyle/>
                    <a:p>
                      <a:endParaRPr lang="en-GB" noProof="0"/>
                    </a:p>
                  </a:txBody>
                  <a:tcPr/>
                </a:tc>
                <a:extLst>
                  <a:ext uri="{0D108BD9-81ED-4DB2-BD59-A6C34878D82A}">
                    <a16:rowId xmlns:a16="http://schemas.microsoft.com/office/drawing/2014/main" val="10009"/>
                  </a:ext>
                </a:extLst>
              </a:tr>
              <a:tr h="914400">
                <a:tc>
                  <a:txBody>
                    <a:bodyPr/>
                    <a:lstStyle/>
                    <a:p>
                      <a:r>
                        <a:rPr lang="en-GB" noProof="0"/>
                        <a:t>5 years</a:t>
                      </a:r>
                    </a:p>
                  </a:txBody>
                  <a:tcPr/>
                </a:tc>
                <a:tc>
                  <a:txBody>
                    <a:bodyPr/>
                    <a:lstStyle/>
                    <a:p>
                      <a:r>
                        <a:rPr lang="en-GB" noProof="0">
                          <a:solidFill>
                            <a:srgbClr val="FF0000"/>
                          </a:solidFill>
                        </a:rPr>
                        <a:t>Uses a knife and fork</a:t>
                      </a:r>
                    </a:p>
                  </a:txBody>
                  <a:tcPr/>
                </a:tc>
                <a:tc>
                  <a:txBody>
                    <a:bodyPr/>
                    <a:lstStyle/>
                    <a:p>
                      <a:r>
                        <a:rPr lang="en-GB" noProof="0"/>
                        <a:t>Ties laces</a:t>
                      </a:r>
                    </a:p>
                  </a:txBody>
                  <a:tcPr/>
                </a:tc>
                <a:tc>
                  <a:txBody>
                    <a:bodyPr/>
                    <a:lstStyle/>
                    <a:p>
                      <a:endParaRPr lang="en-GB" noProof="0" dirty="0"/>
                    </a:p>
                  </a:txBody>
                  <a:tcPr>
                    <a:blipFill>
                      <a:blip r:embed="rId2"/>
                      <a:stretch>
                        <a:fillRect l="-300467" t="-996000" r="-101869" b="-139333"/>
                      </a:stretch>
                    </a:blipFill>
                  </a:tcPr>
                </a:tc>
                <a:tc>
                  <a:txBody>
                    <a:bodyPr/>
                    <a:lstStyle/>
                    <a:p>
                      <a:r>
                        <a:rPr lang="en-GB" noProof="0"/>
                        <a:t>Washes and dries hands and face and cleans teeth.</a:t>
                      </a:r>
                    </a:p>
                  </a:txBody>
                  <a:tcPr/>
                </a:tc>
                <a:extLst>
                  <a:ext uri="{0D108BD9-81ED-4DB2-BD59-A6C34878D82A}">
                    <a16:rowId xmlns:a16="http://schemas.microsoft.com/office/drawing/2014/main" val="10010"/>
                  </a:ext>
                </a:extLst>
              </a:tr>
              <a:tr h="708660">
                <a:tc>
                  <a:txBody>
                    <a:bodyPr/>
                    <a:lstStyle/>
                    <a:p>
                      <a:r>
                        <a:rPr lang="en-GB" noProof="0"/>
                        <a:t>6 years</a:t>
                      </a:r>
                    </a:p>
                  </a:txBody>
                  <a:tcPr/>
                </a:tc>
                <a:tc>
                  <a:txBody>
                    <a:bodyPr/>
                    <a:lstStyle/>
                    <a:p>
                      <a:endParaRPr lang="en-GB" noProof="0">
                        <a:solidFill>
                          <a:srgbClr val="FF0000"/>
                        </a:solidFill>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t>Ties laces</a:t>
                      </a:r>
                    </a:p>
                  </a:txBody>
                  <a:tcPr/>
                </a:tc>
                <a:tc>
                  <a:txBody>
                    <a:bodyPr/>
                    <a:lstStyle/>
                    <a:p>
                      <a:endParaRPr lang="en-GB" noProof="0"/>
                    </a:p>
                  </a:txBody>
                  <a:tcPr>
                    <a:blipFill>
                      <a:blip r:embed="rId2"/>
                      <a:stretch>
                        <a:fillRect l="-300467" t="-1417241" r="-101869" b="-80172"/>
                      </a:stretch>
                    </a:blipFill>
                  </a:tcPr>
                </a:tc>
                <a:tc>
                  <a:txBody>
                    <a:bodyPr/>
                    <a:lstStyle/>
                    <a:p>
                      <a:endParaRPr lang="en-GB" noProof="0" dirty="0"/>
                    </a:p>
                  </a:txBody>
                  <a:tcPr/>
                </a:tc>
                <a:extLst>
                  <a:ext uri="{0D108BD9-81ED-4DB2-BD59-A6C34878D82A}">
                    <a16:rowId xmlns:a16="http://schemas.microsoft.com/office/drawing/2014/main" val="10011"/>
                  </a:ext>
                </a:extLst>
              </a:tr>
              <a:tr h="502920">
                <a:tc>
                  <a:txBody>
                    <a:bodyPr/>
                    <a:lstStyle/>
                    <a:p>
                      <a:r>
                        <a:rPr lang="en-GB" dirty="0"/>
                        <a:t>7 years</a:t>
                      </a:r>
                    </a:p>
                  </a:txBody>
                  <a:tcPr/>
                </a:tc>
                <a:tc>
                  <a:txBody>
                    <a:bodyPr/>
                    <a:lstStyle/>
                    <a:p>
                      <a:endParaRPr lang="en-GB" dirty="0">
                        <a:solidFill>
                          <a:srgbClr val="FF0000"/>
                        </a:solidFill>
                      </a:endParaRPr>
                    </a:p>
                  </a:txBody>
                  <a:tcPr/>
                </a:tc>
                <a:tc>
                  <a:txBody>
                    <a:bodyPr/>
                    <a:lstStyle/>
                    <a:p>
                      <a:r>
                        <a:rPr lang="en-GB" dirty="0"/>
                        <a:t>Can get dressed easily</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3" name="TextBox 2">
            <a:extLst>
              <a:ext uri="{FF2B5EF4-FFF2-40B4-BE49-F238E27FC236}">
                <a16:creationId xmlns:a16="http://schemas.microsoft.com/office/drawing/2014/main" id="{3A281DEB-C3CC-45A5-A207-54E7F78DC716}"/>
              </a:ext>
            </a:extLst>
          </p:cNvPr>
          <p:cNvSpPr txBox="1"/>
          <p:nvPr/>
        </p:nvSpPr>
        <p:spPr>
          <a:xfrm>
            <a:off x="-2603500" y="6324600"/>
            <a:ext cx="1409700" cy="830997"/>
          </a:xfrm>
          <a:prstGeom prst="rect">
            <a:avLst/>
          </a:prstGeom>
          <a:solidFill>
            <a:schemeClr val="accent1">
              <a:lumMod val="20000"/>
              <a:lumOff val="80000"/>
            </a:schemeClr>
          </a:solidFill>
          <a:ln>
            <a:solidFill>
              <a:schemeClr val="bg1"/>
            </a:solidFill>
          </a:ln>
        </p:spPr>
        <p:txBody>
          <a:bodyPr wrap="square" rtlCol="0">
            <a:spAutoFit/>
          </a:bodyPr>
          <a:lstStyle/>
          <a:p>
            <a:r>
              <a:rPr lang="en-GB" sz="1600" noProof="0" dirty="0"/>
              <a:t>Wakes up at night to go to the toilet</a:t>
            </a:r>
          </a:p>
        </p:txBody>
      </p:sp>
      <p:sp>
        <p:nvSpPr>
          <p:cNvPr id="4" name="TextBox 3">
            <a:extLst>
              <a:ext uri="{FF2B5EF4-FFF2-40B4-BE49-F238E27FC236}">
                <a16:creationId xmlns:a16="http://schemas.microsoft.com/office/drawing/2014/main" id="{63639BFC-B3D7-43F2-8302-A0A6244AB303}"/>
              </a:ext>
            </a:extLst>
          </p:cNvPr>
          <p:cNvSpPr txBox="1"/>
          <p:nvPr/>
        </p:nvSpPr>
        <p:spPr>
          <a:xfrm>
            <a:off x="4025900" y="10020300"/>
            <a:ext cx="1409700" cy="830997"/>
          </a:xfrm>
          <a:prstGeom prst="rect">
            <a:avLst/>
          </a:prstGeom>
          <a:solidFill>
            <a:schemeClr val="accent1">
              <a:lumMod val="20000"/>
              <a:lumOff val="80000"/>
            </a:schemeClr>
          </a:solidFill>
          <a:ln>
            <a:solidFill>
              <a:schemeClr val="bg1"/>
            </a:solidFill>
          </a:ln>
        </p:spPr>
        <p:txBody>
          <a:bodyPr wrap="square" rtlCol="0">
            <a:spAutoFit/>
          </a:bodyPr>
          <a:lstStyle/>
          <a:p>
            <a:r>
              <a:rPr lang="en-GB" sz="1600" noProof="0" dirty="0"/>
              <a:t>Wakes up at night to go to the toilet</a:t>
            </a:r>
          </a:p>
        </p:txBody>
      </p:sp>
      <p:sp>
        <p:nvSpPr>
          <p:cNvPr id="5" name="TextBox 4">
            <a:extLst>
              <a:ext uri="{FF2B5EF4-FFF2-40B4-BE49-F238E27FC236}">
                <a16:creationId xmlns:a16="http://schemas.microsoft.com/office/drawing/2014/main" id="{C9B56B5A-7EBD-484E-A4DF-C144A43C8D3D}"/>
              </a:ext>
            </a:extLst>
          </p:cNvPr>
          <p:cNvSpPr txBox="1"/>
          <p:nvPr/>
        </p:nvSpPr>
        <p:spPr>
          <a:xfrm>
            <a:off x="4025900" y="10851297"/>
            <a:ext cx="1409700" cy="830997"/>
          </a:xfrm>
          <a:prstGeom prst="rect">
            <a:avLst/>
          </a:prstGeom>
          <a:solidFill>
            <a:schemeClr val="accent1">
              <a:lumMod val="20000"/>
              <a:lumOff val="80000"/>
            </a:schemeClr>
          </a:solidFill>
          <a:ln>
            <a:solidFill>
              <a:schemeClr val="bg1"/>
            </a:solidFill>
          </a:ln>
        </p:spPr>
        <p:txBody>
          <a:bodyPr wrap="square" rtlCol="0">
            <a:spAutoFit/>
          </a:bodyPr>
          <a:lstStyle/>
          <a:p>
            <a:r>
              <a:rPr lang="en-GB" sz="1600" noProof="0" dirty="0"/>
              <a:t>Wakes up at night to go to the toilet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53BD1E-6BA6-41B8-99B2-CB7B7567B0DF}"/>
              </a:ext>
            </a:extLst>
          </p:cNvPr>
          <p:cNvSpPr/>
          <p:nvPr/>
        </p:nvSpPr>
        <p:spPr>
          <a:xfrm>
            <a:off x="801095" y="210997"/>
            <a:ext cx="4908972" cy="923330"/>
          </a:xfrm>
          <a:prstGeom prst="rect">
            <a:avLst/>
          </a:prstGeom>
          <a:noFill/>
        </p:spPr>
        <p:txBody>
          <a:bodyPr wrap="none">
            <a:spAutoFit/>
          </a:bodyPr>
          <a:lstStyle/>
          <a:p>
            <a:pPr algn="ctr" eaLnBrk="1" fontAlgn="auto" hangingPunct="1">
              <a:spcBef>
                <a:spcPts val="0"/>
              </a:spcBef>
              <a:spcAft>
                <a:spcPts val="0"/>
              </a:spcAft>
              <a:defRPr/>
            </a:pPr>
            <a:r>
              <a:rPr lang="en-US"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mn-lt"/>
              </a:rPr>
              <a:t>What is growth?</a:t>
            </a:r>
          </a:p>
        </p:txBody>
      </p:sp>
      <p:sp>
        <p:nvSpPr>
          <p:cNvPr id="4099" name="Rectangle 4">
            <a:extLst>
              <a:ext uri="{FF2B5EF4-FFF2-40B4-BE49-F238E27FC236}">
                <a16:creationId xmlns:a16="http://schemas.microsoft.com/office/drawing/2014/main" id="{8AB3FB4F-27B6-4BE7-BA9F-7AFEFA9648E6}"/>
              </a:ext>
            </a:extLst>
          </p:cNvPr>
          <p:cNvSpPr>
            <a:spLocks noChangeArrowheads="1"/>
          </p:cNvSpPr>
          <p:nvPr/>
        </p:nvSpPr>
        <p:spPr bwMode="auto">
          <a:xfrm>
            <a:off x="228600" y="2163763"/>
            <a:ext cx="3422650" cy="9223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‘The process of increasing in size’ </a:t>
            </a:r>
            <a:r>
              <a:rPr lang="en-GB" altLang="en-US">
                <a:hlinkClick r:id="rId2"/>
              </a:rPr>
              <a:t>https://en.oxforddictionaries.com</a:t>
            </a:r>
            <a:endParaRPr lang="en-GB" altLang="en-US"/>
          </a:p>
          <a:p>
            <a:pPr algn="just" eaLnBrk="1" hangingPunct="1"/>
            <a:endParaRPr lang="en-GB" altLang="en-US"/>
          </a:p>
        </p:txBody>
      </p:sp>
      <p:sp>
        <p:nvSpPr>
          <p:cNvPr id="4100" name="Rectangle 8">
            <a:extLst>
              <a:ext uri="{FF2B5EF4-FFF2-40B4-BE49-F238E27FC236}">
                <a16:creationId xmlns:a16="http://schemas.microsoft.com/office/drawing/2014/main" id="{DF185F28-4BE9-4AE3-84DC-F0045ABDCF97}"/>
              </a:ext>
            </a:extLst>
          </p:cNvPr>
          <p:cNvSpPr>
            <a:spLocks noChangeArrowheads="1"/>
          </p:cNvSpPr>
          <p:nvPr/>
        </p:nvSpPr>
        <p:spPr bwMode="auto">
          <a:xfrm>
            <a:off x="228600" y="5422900"/>
            <a:ext cx="3429000" cy="17541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‘The progressive development of a living thing, especially the process by which the body reaches its point of complete physical development.’ </a:t>
            </a:r>
            <a:r>
              <a:rPr lang="en-GB" altLang="en-US">
                <a:hlinkClick r:id="rId3"/>
              </a:rPr>
              <a:t>https://medical-dictionary.thefreedictionary.com</a:t>
            </a:r>
            <a:r>
              <a:rPr lang="en-GB" altLang="en-US"/>
              <a:t> </a:t>
            </a:r>
          </a:p>
        </p:txBody>
      </p:sp>
      <p:sp>
        <p:nvSpPr>
          <p:cNvPr id="4101" name="Rectangle 5">
            <a:extLst>
              <a:ext uri="{FF2B5EF4-FFF2-40B4-BE49-F238E27FC236}">
                <a16:creationId xmlns:a16="http://schemas.microsoft.com/office/drawing/2014/main" id="{FF820311-367E-4FA5-BEA9-56B854913095}"/>
              </a:ext>
            </a:extLst>
          </p:cNvPr>
          <p:cNvSpPr>
            <a:spLocks noChangeArrowheads="1"/>
          </p:cNvSpPr>
          <p:nvPr/>
        </p:nvSpPr>
        <p:spPr bwMode="auto">
          <a:xfrm>
            <a:off x="228600" y="8786813"/>
            <a:ext cx="3422650" cy="9223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‘The progressive increase in the size of a child or parts of a child.’ </a:t>
            </a:r>
            <a:r>
              <a:rPr lang="en-GB" altLang="en-US">
                <a:hlinkClick r:id="rId4"/>
              </a:rPr>
              <a:t>www.wikieducator.org</a:t>
            </a:r>
            <a:endParaRPr lang="en-GB" altLang="en-US"/>
          </a:p>
        </p:txBody>
      </p:sp>
      <p:sp>
        <p:nvSpPr>
          <p:cNvPr id="3" name="TextBox 2">
            <a:extLst>
              <a:ext uri="{FF2B5EF4-FFF2-40B4-BE49-F238E27FC236}">
                <a16:creationId xmlns:a16="http://schemas.microsoft.com/office/drawing/2014/main" id="{EA4A076C-F54B-4F0D-BDD0-F4D7703AA801}"/>
              </a:ext>
            </a:extLst>
          </p:cNvPr>
          <p:cNvSpPr txBox="1"/>
          <p:nvPr/>
        </p:nvSpPr>
        <p:spPr>
          <a:xfrm>
            <a:off x="1939925" y="10294938"/>
            <a:ext cx="4144963" cy="1200150"/>
          </a:xfrm>
          <a:prstGeom prst="rect">
            <a:avLst/>
          </a:prstGeom>
          <a:solidFill>
            <a:schemeClr val="accent6">
              <a:lumMod val="20000"/>
              <a:lumOff val="80000"/>
            </a:schemeClr>
          </a:solidFill>
        </p:spPr>
        <p:txBody>
          <a:bodyPr>
            <a:spAutoFit/>
          </a:bodyPr>
          <a:lstStyle/>
          <a:p>
            <a:pPr algn="just" eaLnBrk="1" fontAlgn="auto" hangingPunct="1">
              <a:spcBef>
                <a:spcPts val="0"/>
              </a:spcBef>
              <a:spcAft>
                <a:spcPts val="0"/>
              </a:spcAft>
              <a:defRPr/>
            </a:pPr>
            <a:r>
              <a:rPr lang="en-GB" dirty="0">
                <a:latin typeface="+mn-lt"/>
              </a:rPr>
              <a:t>‘Growth is the physical process of development, particularly the process of becoming physically larger.’ </a:t>
            </a:r>
            <a:r>
              <a:rPr lang="en-GB" dirty="0">
                <a:latin typeface="+mn-lt"/>
                <a:hlinkClick r:id="rId5"/>
              </a:rPr>
              <a:t>www.study.com</a:t>
            </a:r>
            <a:endParaRPr lang="en-GB" dirty="0">
              <a:latin typeface="+mn-lt"/>
            </a:endParaRPr>
          </a:p>
        </p:txBody>
      </p:sp>
      <p:sp>
        <p:nvSpPr>
          <p:cNvPr id="4" name="Rectangle 3">
            <a:extLst>
              <a:ext uri="{FF2B5EF4-FFF2-40B4-BE49-F238E27FC236}">
                <a16:creationId xmlns:a16="http://schemas.microsoft.com/office/drawing/2014/main" id="{703E29BA-C4F4-4F76-B29F-1094A4C0CC3E}"/>
              </a:ext>
            </a:extLst>
          </p:cNvPr>
          <p:cNvSpPr/>
          <p:nvPr/>
        </p:nvSpPr>
        <p:spPr>
          <a:xfrm>
            <a:off x="3051175" y="3284538"/>
            <a:ext cx="3429000" cy="2032000"/>
          </a:xfrm>
          <a:prstGeom prst="rect">
            <a:avLst/>
          </a:prstGeom>
          <a:solidFill>
            <a:schemeClr val="accent6">
              <a:lumMod val="20000"/>
              <a:lumOff val="80000"/>
            </a:schemeClr>
          </a:solidFill>
        </p:spPr>
        <p:txBody>
          <a:bodyPr>
            <a:spAutoFit/>
          </a:bodyPr>
          <a:lstStyle/>
          <a:p>
            <a:pPr algn="just" eaLnBrk="1" fontAlgn="auto" hangingPunct="1">
              <a:spcBef>
                <a:spcPts val="0"/>
              </a:spcBef>
              <a:spcAft>
                <a:spcPts val="0"/>
              </a:spcAft>
              <a:defRPr/>
            </a:pPr>
            <a:r>
              <a:rPr lang="en-GB" dirty="0">
                <a:latin typeface="+mn-lt"/>
              </a:rPr>
              <a:t>‘Growth is indicative i.e. increase in body, size, weight etc. It is physical change that is external in nature. It stops at certain stages and it is physical progress’ </a:t>
            </a:r>
            <a:r>
              <a:rPr lang="en-GB" dirty="0">
                <a:latin typeface="+mn-lt"/>
                <a:hlinkClick r:id="rId6"/>
              </a:rPr>
              <a:t>www.studylecturenotes.com</a:t>
            </a:r>
            <a:endParaRPr lang="en-GB" dirty="0">
              <a:latin typeface="+mn-lt"/>
            </a:endParaRPr>
          </a:p>
          <a:p>
            <a:pPr algn="just" eaLnBrk="1" fontAlgn="auto" hangingPunct="1">
              <a:spcBef>
                <a:spcPts val="0"/>
              </a:spcBef>
              <a:spcAft>
                <a:spcPts val="0"/>
              </a:spcAft>
              <a:defRPr/>
            </a:pPr>
            <a:endParaRPr lang="en-GB" dirty="0">
              <a:latin typeface="+mn-lt"/>
            </a:endParaRPr>
          </a:p>
        </p:txBody>
      </p:sp>
      <p:sp>
        <p:nvSpPr>
          <p:cNvPr id="7" name="Rectangle 6">
            <a:extLst>
              <a:ext uri="{FF2B5EF4-FFF2-40B4-BE49-F238E27FC236}">
                <a16:creationId xmlns:a16="http://schemas.microsoft.com/office/drawing/2014/main" id="{DBBEBAD7-B43F-4674-821A-54C1F84556A3}"/>
              </a:ext>
            </a:extLst>
          </p:cNvPr>
          <p:cNvSpPr/>
          <p:nvPr/>
        </p:nvSpPr>
        <p:spPr>
          <a:xfrm>
            <a:off x="1209675" y="7345363"/>
            <a:ext cx="5475288" cy="646112"/>
          </a:xfrm>
          <a:prstGeom prst="rect">
            <a:avLst/>
          </a:prstGeom>
          <a:solidFill>
            <a:schemeClr val="accent6">
              <a:lumMod val="20000"/>
              <a:lumOff val="80000"/>
            </a:schemeClr>
          </a:solidFill>
        </p:spPr>
        <p:txBody>
          <a:bodyPr>
            <a:spAutoFit/>
          </a:bodyPr>
          <a:lstStyle/>
          <a:p>
            <a:pPr algn="just" eaLnBrk="1" fontAlgn="auto" hangingPunct="1">
              <a:spcBef>
                <a:spcPts val="0"/>
              </a:spcBef>
              <a:spcAft>
                <a:spcPts val="0"/>
              </a:spcAft>
              <a:defRPr/>
            </a:pPr>
            <a:r>
              <a:rPr lang="en-GB" dirty="0">
                <a:latin typeface="+mn-lt"/>
              </a:rPr>
              <a:t>‘Growth is the physical changes of,  the increase in size, height and weight.’ </a:t>
            </a:r>
            <a:r>
              <a:rPr lang="en-GB" dirty="0">
                <a:latin typeface="+mn-lt"/>
                <a:hlinkClick r:id="rId7"/>
              </a:rPr>
              <a:t>http://resources.hwb.wales.gov.uk</a:t>
            </a:r>
            <a:endParaRPr lang="en-GB" dirty="0">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2">
            <a:extLst>
              <a:ext uri="{FF2B5EF4-FFF2-40B4-BE49-F238E27FC236}">
                <a16:creationId xmlns:a16="http://schemas.microsoft.com/office/drawing/2014/main" id="{CCBB74A8-C617-4967-A89A-18A231B64F87}"/>
              </a:ext>
            </a:extLst>
          </p:cNvPr>
          <p:cNvSpPr txBox="1">
            <a:spLocks noChangeArrowheads="1"/>
          </p:cNvSpPr>
          <p:nvPr/>
        </p:nvSpPr>
        <p:spPr bwMode="auto">
          <a:xfrm>
            <a:off x="188913" y="22066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Homework</a:t>
            </a:r>
          </a:p>
        </p:txBody>
      </p:sp>
      <p:sp>
        <p:nvSpPr>
          <p:cNvPr id="22531" name="TextBox 3">
            <a:extLst>
              <a:ext uri="{FF2B5EF4-FFF2-40B4-BE49-F238E27FC236}">
                <a16:creationId xmlns:a16="http://schemas.microsoft.com/office/drawing/2014/main" id="{348C0710-123C-4025-BECC-39FE9D9F4B3B}"/>
              </a:ext>
            </a:extLst>
          </p:cNvPr>
          <p:cNvSpPr txBox="1">
            <a:spLocks noChangeArrowheads="1"/>
          </p:cNvSpPr>
          <p:nvPr/>
        </p:nvSpPr>
        <p:spPr bwMode="auto">
          <a:xfrm>
            <a:off x="2335213" y="665163"/>
            <a:ext cx="28654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Benefits of Exercise</a:t>
            </a:r>
          </a:p>
        </p:txBody>
      </p:sp>
      <p:sp>
        <p:nvSpPr>
          <p:cNvPr id="5" name="TextBox 4">
            <a:extLst>
              <a:ext uri="{FF2B5EF4-FFF2-40B4-BE49-F238E27FC236}">
                <a16:creationId xmlns:a16="http://schemas.microsoft.com/office/drawing/2014/main" id="{4D9F21DE-5D50-4EE0-95FF-0C1757A39065}"/>
              </a:ext>
            </a:extLst>
          </p:cNvPr>
          <p:cNvSpPr txBox="1"/>
          <p:nvPr/>
        </p:nvSpPr>
        <p:spPr>
          <a:xfrm>
            <a:off x="331788" y="1109663"/>
            <a:ext cx="6021387" cy="1200150"/>
          </a:xfrm>
          <a:prstGeom prst="rect">
            <a:avLst/>
          </a:prstGeom>
          <a:solidFill>
            <a:schemeClr val="accent5">
              <a:lumMod val="20000"/>
              <a:lumOff val="80000"/>
            </a:schemeClr>
          </a:solidFill>
          <a:ln w="38100">
            <a:solidFill>
              <a:schemeClr val="tx1"/>
            </a:solidFill>
          </a:ln>
        </p:spPr>
        <p:txBody>
          <a:bodyPr>
            <a:spAutoFit/>
          </a:bodyPr>
          <a:lstStyle/>
          <a:p>
            <a:pPr algn="just" eaLnBrk="1" fontAlgn="auto" hangingPunct="1">
              <a:spcBef>
                <a:spcPts val="0"/>
              </a:spcBef>
              <a:spcAft>
                <a:spcPts val="0"/>
              </a:spcAft>
              <a:defRPr/>
            </a:pPr>
            <a:r>
              <a:rPr lang="en-GB" b="1" u="sng" dirty="0">
                <a:latin typeface="+mn-lt"/>
              </a:rPr>
              <a:t>Aim: Present information on the benefits of exercise using any method of your choice</a:t>
            </a:r>
          </a:p>
          <a:p>
            <a:pPr algn="just" eaLnBrk="1" fontAlgn="auto" hangingPunct="1">
              <a:spcBef>
                <a:spcPts val="0"/>
              </a:spcBef>
              <a:spcAft>
                <a:spcPts val="0"/>
              </a:spcAft>
              <a:defRPr/>
            </a:pPr>
            <a:r>
              <a:rPr lang="en-GB" dirty="0">
                <a:latin typeface="+mn-lt"/>
              </a:rPr>
              <a:t>Objective 1: </a:t>
            </a:r>
            <a:r>
              <a:rPr lang="en-US" dirty="0">
                <a:latin typeface="+mn-lt"/>
              </a:rPr>
              <a:t>Investigate the benefits of exercise, select the relevant facts and present them in an appropriate manner. </a:t>
            </a:r>
            <a:endParaRPr lang="en-GB" dirty="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78FFD9-427A-425A-B92B-CA1DB1C5B5DD}"/>
              </a:ext>
            </a:extLst>
          </p:cNvPr>
          <p:cNvSpPr/>
          <p:nvPr/>
        </p:nvSpPr>
        <p:spPr>
          <a:xfrm>
            <a:off x="-55287" y="387460"/>
            <a:ext cx="6968574" cy="923330"/>
          </a:xfrm>
          <a:prstGeom prst="rect">
            <a:avLst/>
          </a:prstGeom>
          <a:noFill/>
        </p:spPr>
        <p:txBody>
          <a:bodyPr wrap="none">
            <a:spAutoFit/>
          </a:bodyPr>
          <a:lstStyle/>
          <a:p>
            <a:pPr algn="ctr" eaLnBrk="1" fontAlgn="auto" hangingPunct="1">
              <a:spcBef>
                <a:spcPts val="0"/>
              </a:spcBef>
              <a:spcAft>
                <a:spcPts val="0"/>
              </a:spcAft>
              <a:defRPr/>
            </a:pPr>
            <a:r>
              <a:rPr lang="en-US"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mn-lt"/>
              </a:rPr>
              <a:t>What is ‘development’?</a:t>
            </a:r>
          </a:p>
        </p:txBody>
      </p:sp>
      <p:sp>
        <p:nvSpPr>
          <p:cNvPr id="5123" name="Rectangle 4">
            <a:extLst>
              <a:ext uri="{FF2B5EF4-FFF2-40B4-BE49-F238E27FC236}">
                <a16:creationId xmlns:a16="http://schemas.microsoft.com/office/drawing/2014/main" id="{CB71CB05-FCFE-4E3B-A8B5-42FBA50E360A}"/>
              </a:ext>
            </a:extLst>
          </p:cNvPr>
          <p:cNvSpPr>
            <a:spLocks noChangeArrowheads="1"/>
          </p:cNvSpPr>
          <p:nvPr/>
        </p:nvSpPr>
        <p:spPr bwMode="auto">
          <a:xfrm>
            <a:off x="407988" y="2490788"/>
            <a:ext cx="52355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‘Human development is a lifelong process of physical, behavioural, cognitive, and emotional growth and change.’ </a:t>
            </a:r>
            <a:r>
              <a:rPr lang="en-GB" altLang="en-US">
                <a:hlinkClick r:id="rId2"/>
              </a:rPr>
              <a:t>www.advocatesforyouth.org</a:t>
            </a:r>
            <a:r>
              <a:rPr lang="en-GB" altLang="en-US"/>
              <a:t> </a:t>
            </a:r>
          </a:p>
          <a:p>
            <a:pPr eaLnBrk="1" hangingPunct="1"/>
            <a:endParaRPr lang="en-GB" altLang="en-US"/>
          </a:p>
          <a:p>
            <a:pPr eaLnBrk="1" hangingPunct="1"/>
            <a:endParaRPr lang="en-GB" altLang="en-US"/>
          </a:p>
        </p:txBody>
      </p:sp>
      <p:sp>
        <p:nvSpPr>
          <p:cNvPr id="5124" name="TextBox 2">
            <a:extLst>
              <a:ext uri="{FF2B5EF4-FFF2-40B4-BE49-F238E27FC236}">
                <a16:creationId xmlns:a16="http://schemas.microsoft.com/office/drawing/2014/main" id="{C555850E-EF33-48B3-A0AE-7BEAF1DDD203}"/>
              </a:ext>
            </a:extLst>
          </p:cNvPr>
          <p:cNvSpPr txBox="1">
            <a:spLocks noChangeArrowheads="1"/>
          </p:cNvSpPr>
          <p:nvPr/>
        </p:nvSpPr>
        <p:spPr bwMode="auto">
          <a:xfrm>
            <a:off x="2017713" y="4503738"/>
            <a:ext cx="42418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The progressive acquisition of various skills (abilities) such as head support, speaking, learning, expressing the feelings and relating with other people.’ </a:t>
            </a:r>
            <a:r>
              <a:rPr lang="en-GB" altLang="en-US">
                <a:hlinkClick r:id="rId3"/>
              </a:rPr>
              <a:t>www.wikieducator.org</a:t>
            </a:r>
            <a:endParaRPr lang="en-GB" altLang="en-US"/>
          </a:p>
          <a:p>
            <a:pPr algn="just" eaLnBrk="1" hangingPunct="1"/>
            <a:endParaRPr lang="en-GB" altLang="en-US"/>
          </a:p>
        </p:txBody>
      </p:sp>
      <p:sp>
        <p:nvSpPr>
          <p:cNvPr id="5125" name="Rectangle 3">
            <a:extLst>
              <a:ext uri="{FF2B5EF4-FFF2-40B4-BE49-F238E27FC236}">
                <a16:creationId xmlns:a16="http://schemas.microsoft.com/office/drawing/2014/main" id="{B9EC824C-6D6B-4A87-8EB8-E59047EFAD86}"/>
              </a:ext>
            </a:extLst>
          </p:cNvPr>
          <p:cNvSpPr>
            <a:spLocks noChangeArrowheads="1"/>
          </p:cNvSpPr>
          <p:nvPr/>
        </p:nvSpPr>
        <p:spPr bwMode="auto">
          <a:xfrm>
            <a:off x="1150938" y="6732588"/>
            <a:ext cx="3429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r>
              <a:rPr lang="en-GB" altLang="en-US"/>
              <a:t>Development is how children gain control over their physical actions to do complicated and difficult activities more skilfully and easily. Intellectual development is all about learning. Emotional development is about an individual’s feelings for and about other people, objects, situations and experiences. Social development is about an individual’s relationships with  people in different environments and situations.  </a:t>
            </a:r>
            <a:r>
              <a:rPr lang="en-GB" altLang="en-US">
                <a:hlinkClick r:id="rId4"/>
              </a:rPr>
              <a:t>http://resources.hwb.wales.gov.uk</a:t>
            </a:r>
            <a:endParaRPr lang="en-GB" altLang="en-US"/>
          </a:p>
          <a:p>
            <a:pPr algn="just" eaLnBrk="1" hangingPunct="1"/>
            <a:r>
              <a:rPr lang="en-GB" alt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A47C333-4916-4B33-8BBB-009E6F9EFF4E}"/>
              </a:ext>
            </a:extLst>
          </p:cNvPr>
          <p:cNvGraphicFramePr>
            <a:graphicFrameLocks noGrp="1"/>
          </p:cNvGraphicFramePr>
          <p:nvPr/>
        </p:nvGraphicFramePr>
        <p:xfrm>
          <a:off x="252413" y="612775"/>
          <a:ext cx="6400800" cy="11210928"/>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1566113592"/>
                    </a:ext>
                  </a:extLst>
                </a:gridCol>
                <a:gridCol w="3200400">
                  <a:extLst>
                    <a:ext uri="{9D8B030D-6E8A-4147-A177-3AD203B41FA5}">
                      <a16:colId xmlns:a16="http://schemas.microsoft.com/office/drawing/2014/main" val="3823753270"/>
                    </a:ext>
                  </a:extLst>
                </a:gridCol>
              </a:tblGrid>
              <a:tr h="1605185">
                <a:tc>
                  <a:txBody>
                    <a:bodyPr/>
                    <a:lstStyle/>
                    <a:p>
                      <a:pPr algn="ctr"/>
                      <a:r>
                        <a:rPr lang="en-GB" sz="2400" dirty="0">
                          <a:solidFill>
                            <a:schemeClr val="tx1"/>
                          </a:solidFill>
                        </a:rPr>
                        <a:t>Growth</a:t>
                      </a:r>
                    </a:p>
                  </a:txBody>
                  <a:tcPr marT="45721" marB="45721">
                    <a:solidFill>
                      <a:schemeClr val="accent4">
                        <a:lumMod val="20000"/>
                        <a:lumOff val="80000"/>
                      </a:schemeClr>
                    </a:solidFill>
                  </a:tcPr>
                </a:tc>
                <a:tc>
                  <a:txBody>
                    <a:bodyPr/>
                    <a:lstStyle/>
                    <a:p>
                      <a:pPr algn="ctr"/>
                      <a:r>
                        <a:rPr lang="en-GB" sz="2400" dirty="0">
                          <a:solidFill>
                            <a:schemeClr val="tx1"/>
                          </a:solidFill>
                        </a:rPr>
                        <a:t> Development</a:t>
                      </a:r>
                    </a:p>
                  </a:txBody>
                  <a:tcPr marT="45721" marB="45721">
                    <a:solidFill>
                      <a:schemeClr val="accent6">
                        <a:lumMod val="20000"/>
                        <a:lumOff val="80000"/>
                      </a:schemeClr>
                    </a:solidFill>
                  </a:tcPr>
                </a:tc>
                <a:extLst>
                  <a:ext uri="{0D108BD9-81ED-4DB2-BD59-A6C34878D82A}">
                    <a16:rowId xmlns:a16="http://schemas.microsoft.com/office/drawing/2014/main" val="636069128"/>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627843173"/>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244654293"/>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039584899"/>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519685656"/>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1706573107"/>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2571000668"/>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107718729"/>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a:extLst>
              <a:ext uri="{FF2B5EF4-FFF2-40B4-BE49-F238E27FC236}">
                <a16:creationId xmlns:a16="http://schemas.microsoft.com/office/drawing/2014/main" id="{12CB1ADC-1CDD-4744-B326-FF8197170350}"/>
              </a:ext>
            </a:extLst>
          </p:cNvPr>
          <p:cNvSpPr>
            <a:spLocks noChangeArrowheads="1"/>
          </p:cNvSpPr>
          <p:nvPr/>
        </p:nvSpPr>
        <p:spPr bwMode="auto">
          <a:xfrm>
            <a:off x="107950" y="206375"/>
            <a:ext cx="3200400" cy="7699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cy-GB" altLang="en-US" sz="2200">
                <a:solidFill>
                  <a:srgbClr val="000000"/>
                </a:solidFill>
              </a:rPr>
              <a:t>It refers to the increase in size and number</a:t>
            </a:r>
            <a:endParaRPr lang="en-GB" altLang="en-US" sz="2200"/>
          </a:p>
        </p:txBody>
      </p:sp>
      <p:sp>
        <p:nvSpPr>
          <p:cNvPr id="7171" name="Rectangle 5">
            <a:extLst>
              <a:ext uri="{FF2B5EF4-FFF2-40B4-BE49-F238E27FC236}">
                <a16:creationId xmlns:a16="http://schemas.microsoft.com/office/drawing/2014/main" id="{D5C36824-037E-485A-AAF0-C7CFD5CE78BF}"/>
              </a:ext>
            </a:extLst>
          </p:cNvPr>
          <p:cNvSpPr>
            <a:spLocks noChangeArrowheads="1"/>
          </p:cNvSpPr>
          <p:nvPr/>
        </p:nvSpPr>
        <p:spPr bwMode="auto">
          <a:xfrm>
            <a:off x="3630613" y="6499225"/>
            <a:ext cx="3041650" cy="14465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cy-GB" altLang="en-US" sz="2200" dirty="0">
                <a:solidFill>
                  <a:srgbClr val="000000"/>
                </a:solidFill>
              </a:rPr>
              <a:t>It </a:t>
            </a:r>
            <a:r>
              <a:rPr lang="cy-GB" altLang="en-US" sz="2200" dirty="0" err="1">
                <a:solidFill>
                  <a:srgbClr val="000000"/>
                </a:solidFill>
              </a:rPr>
              <a:t>has</a:t>
            </a:r>
            <a:r>
              <a:rPr lang="cy-GB" altLang="en-US" sz="2200" dirty="0">
                <a:solidFill>
                  <a:srgbClr val="000000"/>
                </a:solidFill>
              </a:rPr>
              <a:t> a </a:t>
            </a:r>
            <a:r>
              <a:rPr lang="cy-GB" altLang="en-US" sz="2200" dirty="0" err="1">
                <a:solidFill>
                  <a:srgbClr val="000000"/>
                </a:solidFill>
              </a:rPr>
              <a:t>quantitative</a:t>
            </a:r>
            <a:r>
              <a:rPr lang="cy-GB" altLang="en-US" sz="2200" dirty="0">
                <a:solidFill>
                  <a:srgbClr val="000000"/>
                </a:solidFill>
              </a:rPr>
              <a:t> </a:t>
            </a:r>
            <a:r>
              <a:rPr lang="cy-GB" altLang="en-US" sz="2200" dirty="0" err="1">
                <a:solidFill>
                  <a:srgbClr val="000000"/>
                </a:solidFill>
              </a:rPr>
              <a:t>measure</a:t>
            </a:r>
            <a:r>
              <a:rPr lang="cy-GB" altLang="en-US" sz="2200" dirty="0">
                <a:solidFill>
                  <a:srgbClr val="000000"/>
                </a:solidFill>
              </a:rPr>
              <a:t>, </a:t>
            </a:r>
            <a:r>
              <a:rPr lang="cy-GB" altLang="en-US" sz="2200" dirty="0" err="1">
                <a:solidFill>
                  <a:srgbClr val="000000"/>
                </a:solidFill>
              </a:rPr>
              <a:t>i.e</a:t>
            </a:r>
            <a:r>
              <a:rPr lang="cy-GB" altLang="en-US" sz="2200" dirty="0">
                <a:solidFill>
                  <a:srgbClr val="000000"/>
                </a:solidFill>
              </a:rPr>
              <a:t>. a </a:t>
            </a:r>
            <a:r>
              <a:rPr lang="cy-GB" altLang="en-US" sz="2200" dirty="0" err="1">
                <a:solidFill>
                  <a:srgbClr val="000000"/>
                </a:solidFill>
              </a:rPr>
              <a:t>measure</a:t>
            </a:r>
            <a:r>
              <a:rPr lang="cy-GB" altLang="en-US" sz="2200" dirty="0">
                <a:solidFill>
                  <a:srgbClr val="000000"/>
                </a:solidFill>
              </a:rPr>
              <a:t> of </a:t>
            </a:r>
            <a:r>
              <a:rPr lang="cy-GB" altLang="en-US" sz="2200" dirty="0" err="1">
                <a:solidFill>
                  <a:srgbClr val="000000"/>
                </a:solidFill>
              </a:rPr>
              <a:t>size</a:t>
            </a:r>
            <a:r>
              <a:rPr lang="cy-GB" altLang="en-US" sz="2200" dirty="0">
                <a:solidFill>
                  <a:srgbClr val="000000"/>
                </a:solidFill>
              </a:rPr>
              <a:t> or </a:t>
            </a:r>
            <a:r>
              <a:rPr lang="cy-GB" altLang="en-US" sz="2200" dirty="0" err="1">
                <a:solidFill>
                  <a:srgbClr val="000000"/>
                </a:solidFill>
              </a:rPr>
              <a:t>amount</a:t>
            </a:r>
            <a:r>
              <a:rPr lang="cy-GB" altLang="en-US" sz="2200" dirty="0">
                <a:solidFill>
                  <a:srgbClr val="000000"/>
                </a:solidFill>
              </a:rPr>
              <a:t> rather than </a:t>
            </a:r>
            <a:r>
              <a:rPr lang="cy-GB" altLang="en-US" sz="2200" dirty="0" err="1">
                <a:solidFill>
                  <a:srgbClr val="000000"/>
                </a:solidFill>
              </a:rPr>
              <a:t>quality</a:t>
            </a:r>
            <a:endParaRPr lang="en-GB" altLang="en-US" sz="2200" dirty="0"/>
          </a:p>
        </p:txBody>
      </p:sp>
      <p:sp>
        <p:nvSpPr>
          <p:cNvPr id="7172" name="Rectangle 1">
            <a:extLst>
              <a:ext uri="{FF2B5EF4-FFF2-40B4-BE49-F238E27FC236}">
                <a16:creationId xmlns:a16="http://schemas.microsoft.com/office/drawing/2014/main" id="{2A4BC452-7984-40D9-A18D-09120A4976F6}"/>
              </a:ext>
            </a:extLst>
          </p:cNvPr>
          <p:cNvSpPr>
            <a:spLocks noChangeArrowheads="1"/>
          </p:cNvSpPr>
          <p:nvPr/>
        </p:nvSpPr>
        <p:spPr bwMode="auto">
          <a:xfrm>
            <a:off x="3630613" y="2760663"/>
            <a:ext cx="3079750" cy="1108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a:t>It refers to an improvement in circumstances</a:t>
            </a:r>
          </a:p>
        </p:txBody>
      </p:sp>
      <p:sp>
        <p:nvSpPr>
          <p:cNvPr id="7173" name="Rectangle 1">
            <a:extLst>
              <a:ext uri="{FF2B5EF4-FFF2-40B4-BE49-F238E27FC236}">
                <a16:creationId xmlns:a16="http://schemas.microsoft.com/office/drawing/2014/main" id="{01B11BD0-D6C9-49C6-9551-9839C58747A3}"/>
              </a:ext>
            </a:extLst>
          </p:cNvPr>
          <p:cNvSpPr>
            <a:spLocks noChangeArrowheads="1"/>
          </p:cNvSpPr>
          <p:nvPr/>
        </p:nvSpPr>
        <p:spPr bwMode="auto">
          <a:xfrm>
            <a:off x="107950" y="4046786"/>
            <a:ext cx="3200400" cy="7694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err="1"/>
              <a:t>Quality</a:t>
            </a:r>
            <a:r>
              <a:rPr lang="cy-GB" altLang="en-US" sz="2200" dirty="0"/>
              <a:t> is more </a:t>
            </a:r>
            <a:r>
              <a:rPr lang="cy-GB" altLang="en-US" sz="2200" dirty="0" err="1"/>
              <a:t>important</a:t>
            </a:r>
            <a:r>
              <a:rPr lang="cy-GB" altLang="en-US" sz="2200" dirty="0"/>
              <a:t> than </a:t>
            </a:r>
            <a:r>
              <a:rPr lang="cy-GB" altLang="en-US" sz="2200" dirty="0" err="1"/>
              <a:t>size</a:t>
            </a:r>
            <a:r>
              <a:rPr lang="cy-GB" altLang="en-US" sz="2200" dirty="0"/>
              <a:t> or </a:t>
            </a:r>
            <a:r>
              <a:rPr lang="cy-GB" altLang="en-US" sz="2200" dirty="0" err="1"/>
              <a:t>amount</a:t>
            </a:r>
            <a:endParaRPr lang="cy-GB" altLang="en-US" sz="2200" dirty="0"/>
          </a:p>
        </p:txBody>
      </p:sp>
      <p:sp>
        <p:nvSpPr>
          <p:cNvPr id="7174" name="Rectangle 10">
            <a:extLst>
              <a:ext uri="{FF2B5EF4-FFF2-40B4-BE49-F238E27FC236}">
                <a16:creationId xmlns:a16="http://schemas.microsoft.com/office/drawing/2014/main" id="{B1887BBA-A079-4864-A5C0-D35FDF43FB39}"/>
              </a:ext>
            </a:extLst>
          </p:cNvPr>
          <p:cNvSpPr>
            <a:spLocks noChangeArrowheads="1"/>
          </p:cNvSpPr>
          <p:nvPr/>
        </p:nvSpPr>
        <p:spPr bwMode="auto">
          <a:xfrm>
            <a:off x="3630613" y="184150"/>
            <a:ext cx="3041650" cy="1108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cy-GB" altLang="en-US" sz="2200" dirty="0">
                <a:solidFill>
                  <a:srgbClr val="000000"/>
                </a:solidFill>
              </a:rPr>
              <a:t>It </a:t>
            </a:r>
            <a:r>
              <a:rPr lang="cy-GB" altLang="en-US" sz="2200" dirty="0" err="1">
                <a:solidFill>
                  <a:srgbClr val="000000"/>
                </a:solidFill>
              </a:rPr>
              <a:t>comprises</a:t>
            </a:r>
            <a:r>
              <a:rPr lang="cy-GB" altLang="en-US" sz="2200" dirty="0">
                <a:solidFill>
                  <a:srgbClr val="000000"/>
                </a:solidFill>
              </a:rPr>
              <a:t> of </a:t>
            </a:r>
            <a:r>
              <a:rPr lang="cy-GB" altLang="en-US" sz="2200" dirty="0" err="1">
                <a:solidFill>
                  <a:srgbClr val="000000"/>
                </a:solidFill>
              </a:rPr>
              <a:t>height</a:t>
            </a:r>
            <a:r>
              <a:rPr lang="cy-GB" altLang="en-US" sz="2200" dirty="0">
                <a:solidFill>
                  <a:srgbClr val="000000"/>
                </a:solidFill>
              </a:rPr>
              <a:t>, </a:t>
            </a:r>
            <a:r>
              <a:rPr lang="cy-GB" altLang="en-US" sz="2200" dirty="0" err="1">
                <a:solidFill>
                  <a:srgbClr val="000000"/>
                </a:solidFill>
              </a:rPr>
              <a:t>weight</a:t>
            </a:r>
            <a:r>
              <a:rPr lang="cy-GB" altLang="en-US" sz="2200" dirty="0">
                <a:solidFill>
                  <a:srgbClr val="000000"/>
                </a:solidFill>
              </a:rPr>
              <a:t>, </a:t>
            </a:r>
            <a:r>
              <a:rPr lang="cy-GB" altLang="en-US" sz="2200" dirty="0" err="1">
                <a:solidFill>
                  <a:srgbClr val="000000"/>
                </a:solidFill>
              </a:rPr>
              <a:t>size</a:t>
            </a:r>
            <a:r>
              <a:rPr lang="cy-GB" altLang="en-US" sz="2200" dirty="0">
                <a:solidFill>
                  <a:srgbClr val="000000"/>
                </a:solidFill>
              </a:rPr>
              <a:t> and </a:t>
            </a:r>
            <a:r>
              <a:rPr lang="cy-GB" altLang="en-US" sz="2200" dirty="0" err="1">
                <a:solidFill>
                  <a:srgbClr val="000000"/>
                </a:solidFill>
              </a:rPr>
              <a:t>shape</a:t>
            </a:r>
            <a:r>
              <a:rPr lang="cy-GB" altLang="en-US" sz="2200" dirty="0">
                <a:solidFill>
                  <a:srgbClr val="000000"/>
                </a:solidFill>
              </a:rPr>
              <a:t> of the </a:t>
            </a:r>
            <a:r>
              <a:rPr lang="cy-GB" altLang="en-US" sz="2200" dirty="0" err="1">
                <a:solidFill>
                  <a:srgbClr val="000000"/>
                </a:solidFill>
              </a:rPr>
              <a:t>body’s</a:t>
            </a:r>
            <a:r>
              <a:rPr lang="cy-GB" altLang="en-US" sz="2200" dirty="0">
                <a:solidFill>
                  <a:srgbClr val="000000"/>
                </a:solidFill>
              </a:rPr>
              <a:t> </a:t>
            </a:r>
            <a:r>
              <a:rPr lang="cy-GB" altLang="en-US" sz="2200" dirty="0" err="1">
                <a:solidFill>
                  <a:srgbClr val="000000"/>
                </a:solidFill>
              </a:rPr>
              <a:t>organs</a:t>
            </a:r>
            <a:endParaRPr lang="en-GB" altLang="en-US" sz="2200" dirty="0"/>
          </a:p>
        </p:txBody>
      </p:sp>
      <p:sp>
        <p:nvSpPr>
          <p:cNvPr id="7175" name="Rectangle 3">
            <a:extLst>
              <a:ext uri="{FF2B5EF4-FFF2-40B4-BE49-F238E27FC236}">
                <a16:creationId xmlns:a16="http://schemas.microsoft.com/office/drawing/2014/main" id="{58BD3522-5390-4FAC-840F-175E367E9F8B}"/>
              </a:ext>
            </a:extLst>
          </p:cNvPr>
          <p:cNvSpPr>
            <a:spLocks noChangeArrowheads="1"/>
          </p:cNvSpPr>
          <p:nvPr/>
        </p:nvSpPr>
        <p:spPr bwMode="auto">
          <a:xfrm>
            <a:off x="107950" y="7175500"/>
            <a:ext cx="3200400"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is </a:t>
            </a:r>
            <a:r>
              <a:rPr lang="cy-GB" altLang="en-US" sz="2200" dirty="0" err="1"/>
              <a:t>for</a:t>
            </a:r>
            <a:r>
              <a:rPr lang="cy-GB" altLang="en-US" sz="2200" dirty="0"/>
              <a:t> a </a:t>
            </a:r>
            <a:r>
              <a:rPr lang="cy-GB" altLang="en-US" sz="2200" dirty="0" err="1"/>
              <a:t>limited</a:t>
            </a:r>
            <a:r>
              <a:rPr lang="cy-GB" altLang="en-US" sz="2200" dirty="0"/>
              <a:t> </a:t>
            </a:r>
            <a:r>
              <a:rPr lang="cy-GB" altLang="en-US" sz="2200" dirty="0" err="1"/>
              <a:t>period</a:t>
            </a:r>
            <a:endParaRPr lang="cy-GB" altLang="en-US" sz="2200" dirty="0"/>
          </a:p>
        </p:txBody>
      </p:sp>
      <p:sp>
        <p:nvSpPr>
          <p:cNvPr id="7176" name="Rectangle 3">
            <a:extLst>
              <a:ext uri="{FF2B5EF4-FFF2-40B4-BE49-F238E27FC236}">
                <a16:creationId xmlns:a16="http://schemas.microsoft.com/office/drawing/2014/main" id="{E017B182-3F04-4D30-870B-37C320573326}"/>
              </a:ext>
            </a:extLst>
          </p:cNvPr>
          <p:cNvSpPr>
            <a:spLocks noChangeArrowheads="1"/>
          </p:cNvSpPr>
          <p:nvPr/>
        </p:nvSpPr>
        <p:spPr bwMode="auto">
          <a:xfrm>
            <a:off x="3630613" y="4897438"/>
            <a:ext cx="3041650" cy="7699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can be </a:t>
            </a:r>
            <a:r>
              <a:rPr lang="cy-GB" altLang="en-US" sz="2200" dirty="0" err="1"/>
              <a:t>measured</a:t>
            </a:r>
            <a:r>
              <a:rPr lang="cy-GB" altLang="en-US" sz="2200" dirty="0"/>
              <a:t> </a:t>
            </a:r>
            <a:r>
              <a:rPr lang="cy-GB" altLang="en-US" sz="2200" dirty="0" err="1"/>
              <a:t>with</a:t>
            </a:r>
            <a:r>
              <a:rPr lang="cy-GB" altLang="en-US" sz="2200" dirty="0"/>
              <a:t> </a:t>
            </a:r>
            <a:r>
              <a:rPr lang="cy-GB" altLang="en-US" sz="2200" dirty="0" err="1"/>
              <a:t>scales</a:t>
            </a:r>
            <a:r>
              <a:rPr lang="cy-GB" altLang="en-US" sz="2200" dirty="0"/>
              <a:t> or a </a:t>
            </a:r>
            <a:r>
              <a:rPr lang="cy-GB" altLang="en-US" sz="2200" dirty="0" err="1"/>
              <a:t>tape</a:t>
            </a:r>
            <a:r>
              <a:rPr lang="cy-GB" altLang="en-US" sz="2200" dirty="0"/>
              <a:t> </a:t>
            </a:r>
            <a:r>
              <a:rPr lang="cy-GB" altLang="en-US" sz="2200" dirty="0" err="1"/>
              <a:t>measure</a:t>
            </a:r>
            <a:endParaRPr lang="cy-GB" altLang="en-US" sz="2200" dirty="0"/>
          </a:p>
        </p:txBody>
      </p:sp>
      <p:sp>
        <p:nvSpPr>
          <p:cNvPr id="7177" name="Rectangle 3">
            <a:extLst>
              <a:ext uri="{FF2B5EF4-FFF2-40B4-BE49-F238E27FC236}">
                <a16:creationId xmlns:a16="http://schemas.microsoft.com/office/drawing/2014/main" id="{450A1B61-D16F-4A7A-9FE2-C996BFE73E3C}"/>
              </a:ext>
            </a:extLst>
          </p:cNvPr>
          <p:cNvSpPr>
            <a:spLocks noChangeArrowheads="1"/>
          </p:cNvSpPr>
          <p:nvPr/>
        </p:nvSpPr>
        <p:spPr bwMode="auto">
          <a:xfrm>
            <a:off x="107950" y="2476748"/>
            <a:ext cx="3200400" cy="7694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can be </a:t>
            </a:r>
            <a:r>
              <a:rPr lang="cy-GB" altLang="en-US" sz="2200" dirty="0" err="1"/>
              <a:t>observed</a:t>
            </a:r>
            <a:r>
              <a:rPr lang="cy-GB" altLang="en-US" sz="2200" dirty="0"/>
              <a:t> </a:t>
            </a:r>
            <a:r>
              <a:rPr lang="cy-GB" altLang="en-US" sz="2200" dirty="0" err="1"/>
              <a:t>when</a:t>
            </a:r>
            <a:r>
              <a:rPr lang="cy-GB" altLang="en-US" sz="2200" dirty="0"/>
              <a:t> </a:t>
            </a:r>
            <a:r>
              <a:rPr lang="cy-GB" altLang="en-US" sz="2200" dirty="0" err="1"/>
              <a:t>behaviour</a:t>
            </a:r>
            <a:r>
              <a:rPr lang="cy-GB" altLang="en-US" sz="2200" dirty="0"/>
              <a:t> </a:t>
            </a:r>
            <a:r>
              <a:rPr lang="cy-GB" altLang="en-US" sz="2200" dirty="0" err="1"/>
              <a:t>matures</a:t>
            </a:r>
            <a:endParaRPr lang="cy-GB" altLang="en-US" sz="2200" dirty="0"/>
          </a:p>
        </p:txBody>
      </p:sp>
      <p:sp>
        <p:nvSpPr>
          <p:cNvPr id="7178" name="Rectangle 3">
            <a:extLst>
              <a:ext uri="{FF2B5EF4-FFF2-40B4-BE49-F238E27FC236}">
                <a16:creationId xmlns:a16="http://schemas.microsoft.com/office/drawing/2014/main" id="{E4673DB3-974C-42A3-96B3-68643DEEC7B5}"/>
              </a:ext>
            </a:extLst>
          </p:cNvPr>
          <p:cNvSpPr>
            <a:spLocks noChangeArrowheads="1"/>
          </p:cNvSpPr>
          <p:nvPr/>
        </p:nvSpPr>
        <p:spPr bwMode="auto">
          <a:xfrm>
            <a:off x="107950" y="5451515"/>
            <a:ext cx="3200400" cy="110799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is </a:t>
            </a:r>
            <a:r>
              <a:rPr lang="cy-GB" altLang="en-US" sz="2200" dirty="0" err="1"/>
              <a:t>something</a:t>
            </a:r>
            <a:r>
              <a:rPr lang="cy-GB" altLang="en-US" sz="2200" dirty="0"/>
              <a:t> </a:t>
            </a:r>
            <a:r>
              <a:rPr lang="cy-GB" altLang="en-US" sz="2200" dirty="0" err="1"/>
              <a:t>that</a:t>
            </a:r>
            <a:r>
              <a:rPr lang="cy-GB" altLang="en-US" sz="2200" dirty="0"/>
              <a:t> </a:t>
            </a:r>
            <a:r>
              <a:rPr lang="cy-GB" altLang="en-US" sz="2200" dirty="0" err="1"/>
              <a:t>happens</a:t>
            </a:r>
            <a:r>
              <a:rPr lang="cy-GB" altLang="en-US" sz="2200" dirty="0"/>
              <a:t> </a:t>
            </a:r>
            <a:r>
              <a:rPr lang="cy-GB" altLang="en-US" sz="2200" dirty="0" err="1"/>
              <a:t>throughout</a:t>
            </a:r>
            <a:r>
              <a:rPr lang="cy-GB" altLang="en-US" sz="2200" dirty="0"/>
              <a:t> </a:t>
            </a:r>
            <a:r>
              <a:rPr lang="cy-GB" altLang="en-US" sz="2200" dirty="0" err="1"/>
              <a:t>life</a:t>
            </a:r>
            <a:r>
              <a:rPr lang="cy-GB" altLang="en-US" sz="2200" dirty="0"/>
              <a:t>, </a:t>
            </a:r>
            <a:r>
              <a:rPr lang="cy-GB" altLang="en-US" sz="2200" dirty="0" err="1"/>
              <a:t>till</a:t>
            </a:r>
            <a:r>
              <a:rPr lang="cy-GB" altLang="en-US" sz="2200" dirty="0"/>
              <a:t> </a:t>
            </a:r>
            <a:r>
              <a:rPr lang="cy-GB" altLang="en-US" sz="2200" dirty="0" err="1"/>
              <a:t>death</a:t>
            </a:r>
            <a:endParaRPr lang="cy-GB" altLang="en-US" sz="2200" dirty="0"/>
          </a:p>
        </p:txBody>
      </p:sp>
      <p:sp>
        <p:nvSpPr>
          <p:cNvPr id="7179" name="Rectangle 3">
            <a:extLst>
              <a:ext uri="{FF2B5EF4-FFF2-40B4-BE49-F238E27FC236}">
                <a16:creationId xmlns:a16="http://schemas.microsoft.com/office/drawing/2014/main" id="{25A21BF9-9F1A-4FB1-B286-4B1F33A8B8A9}"/>
              </a:ext>
            </a:extLst>
          </p:cNvPr>
          <p:cNvSpPr>
            <a:spLocks noChangeArrowheads="1"/>
          </p:cNvSpPr>
          <p:nvPr/>
        </p:nvSpPr>
        <p:spPr bwMode="auto">
          <a:xfrm>
            <a:off x="107950" y="9948863"/>
            <a:ext cx="3200400" cy="768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a:t>It is one aspect of development</a:t>
            </a:r>
          </a:p>
        </p:txBody>
      </p:sp>
      <p:sp>
        <p:nvSpPr>
          <p:cNvPr id="7180" name="Rectangle 3">
            <a:extLst>
              <a:ext uri="{FF2B5EF4-FFF2-40B4-BE49-F238E27FC236}">
                <a16:creationId xmlns:a16="http://schemas.microsoft.com/office/drawing/2014/main" id="{800EE1FA-2916-467E-AB7C-9A869E395C9B}"/>
              </a:ext>
            </a:extLst>
          </p:cNvPr>
          <p:cNvSpPr>
            <a:spLocks noChangeArrowheads="1"/>
          </p:cNvSpPr>
          <p:nvPr/>
        </p:nvSpPr>
        <p:spPr bwMode="auto">
          <a:xfrm>
            <a:off x="107950" y="8393361"/>
            <a:ext cx="3200400" cy="76944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is not </a:t>
            </a:r>
            <a:r>
              <a:rPr lang="cy-GB" altLang="en-US" sz="2200" dirty="0" err="1"/>
              <a:t>influenced</a:t>
            </a:r>
            <a:r>
              <a:rPr lang="cy-GB" altLang="en-US" sz="2200" dirty="0"/>
              <a:t> by </a:t>
            </a:r>
            <a:r>
              <a:rPr lang="cy-GB" altLang="en-US" sz="2200" dirty="0" err="1"/>
              <a:t>learning</a:t>
            </a:r>
            <a:endParaRPr lang="cy-GB" altLang="en-US" sz="2200" dirty="0"/>
          </a:p>
        </p:txBody>
      </p:sp>
      <p:sp>
        <p:nvSpPr>
          <p:cNvPr id="7181" name="Rectangle 3">
            <a:extLst>
              <a:ext uri="{FF2B5EF4-FFF2-40B4-BE49-F238E27FC236}">
                <a16:creationId xmlns:a16="http://schemas.microsoft.com/office/drawing/2014/main" id="{5EEA1E1E-C8FA-4B04-8571-6C1D8972D148}"/>
              </a:ext>
            </a:extLst>
          </p:cNvPr>
          <p:cNvSpPr>
            <a:spLocks noChangeArrowheads="1"/>
          </p:cNvSpPr>
          <p:nvPr/>
        </p:nvSpPr>
        <p:spPr bwMode="auto">
          <a:xfrm>
            <a:off x="107950" y="11171238"/>
            <a:ext cx="3200400" cy="7699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a:t>It is not possible to measure</a:t>
            </a:r>
          </a:p>
        </p:txBody>
      </p:sp>
      <p:sp>
        <p:nvSpPr>
          <p:cNvPr id="7182" name="Rectangle 3">
            <a:extLst>
              <a:ext uri="{FF2B5EF4-FFF2-40B4-BE49-F238E27FC236}">
                <a16:creationId xmlns:a16="http://schemas.microsoft.com/office/drawing/2014/main" id="{4B38DE7E-9B77-436C-BC55-57E7F23CA4C3}"/>
              </a:ext>
            </a:extLst>
          </p:cNvPr>
          <p:cNvSpPr>
            <a:spLocks noChangeArrowheads="1"/>
          </p:cNvSpPr>
          <p:nvPr/>
        </p:nvSpPr>
        <p:spPr bwMode="auto">
          <a:xfrm>
            <a:off x="3590925" y="8826500"/>
            <a:ext cx="3041650" cy="1108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sz="2200" dirty="0"/>
              <a:t>It </a:t>
            </a:r>
            <a:r>
              <a:rPr lang="cy-GB" altLang="en-US" sz="2200" dirty="0" err="1"/>
              <a:t>refers</a:t>
            </a:r>
            <a:r>
              <a:rPr lang="cy-GB" altLang="en-US" sz="2200" dirty="0"/>
              <a:t> to the </a:t>
            </a:r>
            <a:r>
              <a:rPr lang="cy-GB" altLang="en-US" sz="2200" dirty="0" err="1"/>
              <a:t>size</a:t>
            </a:r>
            <a:r>
              <a:rPr lang="cy-GB" altLang="en-US" sz="2200" dirty="0"/>
              <a:t> of the </a:t>
            </a:r>
            <a:r>
              <a:rPr lang="cy-GB" altLang="en-US" sz="2200" dirty="0" err="1"/>
              <a:t>body</a:t>
            </a:r>
            <a:r>
              <a:rPr lang="cy-GB" altLang="en-US" sz="2200" dirty="0"/>
              <a:t> </a:t>
            </a:r>
            <a:r>
              <a:rPr lang="cy-GB" altLang="en-US" sz="2200" dirty="0" err="1"/>
              <a:t>i.e</a:t>
            </a:r>
            <a:r>
              <a:rPr lang="cy-GB" altLang="en-US" sz="2200" dirty="0"/>
              <a:t>. </a:t>
            </a:r>
            <a:r>
              <a:rPr lang="cy-GB" altLang="en-US" sz="2200" dirty="0" err="1"/>
              <a:t>mass</a:t>
            </a:r>
            <a:r>
              <a:rPr lang="cy-GB" altLang="en-US" sz="2200" dirty="0"/>
              <a:t> and </a:t>
            </a:r>
            <a:r>
              <a:rPr lang="cy-GB" altLang="en-US" sz="2200" dirty="0" err="1"/>
              <a:t>height</a:t>
            </a:r>
            <a:r>
              <a:rPr lang="cy-GB" altLang="en-US" sz="2200" dirty="0"/>
              <a:t>.</a:t>
            </a:r>
          </a:p>
        </p:txBody>
      </p:sp>
      <p:sp>
        <p:nvSpPr>
          <p:cNvPr id="7183" name="Rectangle 3">
            <a:extLst>
              <a:ext uri="{FF2B5EF4-FFF2-40B4-BE49-F238E27FC236}">
                <a16:creationId xmlns:a16="http://schemas.microsoft.com/office/drawing/2014/main" id="{90CF932B-413D-480F-A967-CBB97C7CF454}"/>
              </a:ext>
            </a:extLst>
          </p:cNvPr>
          <p:cNvSpPr>
            <a:spLocks noChangeArrowheads="1"/>
          </p:cNvSpPr>
          <p:nvPr/>
        </p:nvSpPr>
        <p:spPr bwMode="auto">
          <a:xfrm>
            <a:off x="3590925" y="10079038"/>
            <a:ext cx="3041650" cy="19383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sz="2400" dirty="0"/>
              <a:t>It relates to appearance and an increase in the complexity of skills, abilities and emotions.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189F004-644C-49D9-9859-DB9406D4A483}"/>
              </a:ext>
            </a:extLst>
          </p:cNvPr>
          <p:cNvGraphicFramePr>
            <a:graphicFrameLocks noGrp="1"/>
          </p:cNvGraphicFramePr>
          <p:nvPr>
            <p:extLst>
              <p:ext uri="{D42A27DB-BD31-4B8C-83A1-F6EECF244321}">
                <p14:modId xmlns:p14="http://schemas.microsoft.com/office/powerpoint/2010/main" val="2291008187"/>
              </p:ext>
            </p:extLst>
          </p:nvPr>
        </p:nvGraphicFramePr>
        <p:xfrm>
          <a:off x="290513" y="490536"/>
          <a:ext cx="6400800" cy="11210928"/>
        </p:xfrm>
        <a:graphic>
          <a:graphicData uri="http://schemas.openxmlformats.org/drawingml/2006/table">
            <a:tbl>
              <a:tblPr firstRow="1" bandRow="1">
                <a:tableStyleId>{5C22544A-7EE6-4342-B048-85BDC9FD1C3A}</a:tableStyleId>
              </a:tblPr>
              <a:tblGrid>
                <a:gridCol w="3200400">
                  <a:extLst>
                    <a:ext uri="{9D8B030D-6E8A-4147-A177-3AD203B41FA5}">
                      <a16:colId xmlns:a16="http://schemas.microsoft.com/office/drawing/2014/main" val="1566113592"/>
                    </a:ext>
                  </a:extLst>
                </a:gridCol>
                <a:gridCol w="3200400">
                  <a:extLst>
                    <a:ext uri="{9D8B030D-6E8A-4147-A177-3AD203B41FA5}">
                      <a16:colId xmlns:a16="http://schemas.microsoft.com/office/drawing/2014/main" val="3823753270"/>
                    </a:ext>
                  </a:extLst>
                </a:gridCol>
              </a:tblGrid>
              <a:tr h="1605185">
                <a:tc>
                  <a:txBody>
                    <a:bodyPr/>
                    <a:lstStyle/>
                    <a:p>
                      <a:pPr algn="ctr"/>
                      <a:r>
                        <a:rPr lang="en-GB" sz="2400" dirty="0">
                          <a:solidFill>
                            <a:schemeClr val="tx1"/>
                          </a:solidFill>
                        </a:rPr>
                        <a:t>Growth</a:t>
                      </a:r>
                    </a:p>
                  </a:txBody>
                  <a:tcPr marT="45721" marB="45721">
                    <a:solidFill>
                      <a:schemeClr val="accent4">
                        <a:lumMod val="20000"/>
                        <a:lumOff val="80000"/>
                      </a:schemeClr>
                    </a:solidFill>
                  </a:tcPr>
                </a:tc>
                <a:tc>
                  <a:txBody>
                    <a:bodyPr/>
                    <a:lstStyle/>
                    <a:p>
                      <a:pPr algn="ctr"/>
                      <a:r>
                        <a:rPr lang="en-GB" sz="2400" dirty="0">
                          <a:solidFill>
                            <a:schemeClr val="tx1"/>
                          </a:solidFill>
                        </a:rPr>
                        <a:t> Development</a:t>
                      </a:r>
                    </a:p>
                  </a:txBody>
                  <a:tcPr marT="45721" marB="45721">
                    <a:solidFill>
                      <a:schemeClr val="accent6">
                        <a:lumMod val="20000"/>
                        <a:lumOff val="80000"/>
                      </a:schemeClr>
                    </a:solidFill>
                  </a:tcPr>
                </a:tc>
                <a:extLst>
                  <a:ext uri="{0D108BD9-81ED-4DB2-BD59-A6C34878D82A}">
                    <a16:rowId xmlns:a16="http://schemas.microsoft.com/office/drawing/2014/main" val="636069128"/>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627843173"/>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244654293"/>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039584899"/>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519685656"/>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1706573107"/>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2571000668"/>
                  </a:ext>
                </a:extLst>
              </a:tr>
              <a:tr h="1372249">
                <a:tc>
                  <a:txBody>
                    <a:bodyPr/>
                    <a:lstStyle/>
                    <a:p>
                      <a:endParaRPr lang="en-GB" sz="1400" dirty="0"/>
                    </a:p>
                  </a:txBody>
                  <a:tcPr marT="45721" marB="45721">
                    <a:solidFill>
                      <a:schemeClr val="accent4">
                        <a:lumMod val="20000"/>
                        <a:lumOff val="80000"/>
                      </a:schemeClr>
                    </a:solidFill>
                  </a:tcPr>
                </a:tc>
                <a:tc>
                  <a:txBody>
                    <a:bodyPr/>
                    <a:lstStyle/>
                    <a:p>
                      <a:endParaRPr lang="en-GB" sz="1400" dirty="0"/>
                    </a:p>
                  </a:txBody>
                  <a:tcPr marT="45721" marB="45721">
                    <a:solidFill>
                      <a:schemeClr val="accent6">
                        <a:lumMod val="20000"/>
                        <a:lumOff val="80000"/>
                      </a:schemeClr>
                    </a:solidFill>
                  </a:tcPr>
                </a:tc>
                <a:extLst>
                  <a:ext uri="{0D108BD9-81ED-4DB2-BD59-A6C34878D82A}">
                    <a16:rowId xmlns:a16="http://schemas.microsoft.com/office/drawing/2014/main" val="3107718729"/>
                  </a:ext>
                </a:extLst>
              </a:tr>
            </a:tbl>
          </a:graphicData>
        </a:graphic>
      </p:graphicFrame>
      <p:sp>
        <p:nvSpPr>
          <p:cNvPr id="5" name="Rectangle 4">
            <a:extLst>
              <a:ext uri="{FF2B5EF4-FFF2-40B4-BE49-F238E27FC236}">
                <a16:creationId xmlns:a16="http://schemas.microsoft.com/office/drawing/2014/main" id="{FD76404F-E5B0-4CBB-A5BC-CF8AC73739C4}"/>
              </a:ext>
            </a:extLst>
          </p:cNvPr>
          <p:cNvSpPr/>
          <p:nvPr/>
        </p:nvSpPr>
        <p:spPr>
          <a:xfrm>
            <a:off x="290513" y="3800475"/>
            <a:ext cx="3200400" cy="646113"/>
          </a:xfrm>
          <a:prstGeom prst="rect">
            <a:avLst/>
          </a:prstGeom>
          <a:solidFill>
            <a:schemeClr val="accent4">
              <a:lumMod val="20000"/>
              <a:lumOff val="80000"/>
            </a:schemeClr>
          </a:solidFill>
        </p:spPr>
        <p:txBody>
          <a:bodyPr>
            <a:spAutoFit/>
          </a:bodyPr>
          <a:lstStyle/>
          <a:p>
            <a:pPr eaLnBrk="1" fontAlgn="auto" hangingPunct="1">
              <a:spcBef>
                <a:spcPts val="0"/>
              </a:spcBef>
              <a:spcAft>
                <a:spcPts val="0"/>
              </a:spcAft>
              <a:defRPr/>
            </a:pPr>
            <a:r>
              <a:rPr lang="cy-GB" dirty="0">
                <a:solidFill>
                  <a:srgbClr val="000000"/>
                </a:solidFill>
                <a:latin typeface="+mn-lt"/>
              </a:rPr>
              <a:t>It refers to the increase in size and number</a:t>
            </a:r>
            <a:endParaRPr lang="en-GB" dirty="0">
              <a:latin typeface="+mn-lt"/>
            </a:endParaRPr>
          </a:p>
        </p:txBody>
      </p:sp>
      <p:sp>
        <p:nvSpPr>
          <p:cNvPr id="6" name="Rectangle 5">
            <a:extLst>
              <a:ext uri="{FF2B5EF4-FFF2-40B4-BE49-F238E27FC236}">
                <a16:creationId xmlns:a16="http://schemas.microsoft.com/office/drawing/2014/main" id="{CEB2314E-6053-4921-9C3D-1765B826D855}"/>
              </a:ext>
            </a:extLst>
          </p:cNvPr>
          <p:cNvSpPr/>
          <p:nvPr/>
        </p:nvSpPr>
        <p:spPr>
          <a:xfrm>
            <a:off x="250825" y="2282825"/>
            <a:ext cx="3200400" cy="923925"/>
          </a:xfrm>
          <a:prstGeom prst="rect">
            <a:avLst/>
          </a:prstGeom>
          <a:solidFill>
            <a:schemeClr val="accent4">
              <a:lumMod val="20000"/>
              <a:lumOff val="80000"/>
            </a:schemeClr>
          </a:solidFill>
        </p:spPr>
        <p:txBody>
          <a:bodyPr>
            <a:spAutoFit/>
          </a:bodyPr>
          <a:lstStyle/>
          <a:p>
            <a:pPr eaLnBrk="1" fontAlgn="auto" hangingPunct="1">
              <a:spcBef>
                <a:spcPts val="0"/>
              </a:spcBef>
              <a:spcAft>
                <a:spcPts val="0"/>
              </a:spcAft>
              <a:defRPr/>
            </a:pPr>
            <a:r>
              <a:rPr lang="cy-GB" dirty="0">
                <a:solidFill>
                  <a:srgbClr val="000000"/>
                </a:solidFill>
              </a:rPr>
              <a:t>It </a:t>
            </a:r>
            <a:r>
              <a:rPr lang="cy-GB" dirty="0" err="1">
                <a:solidFill>
                  <a:srgbClr val="000000"/>
                </a:solidFill>
              </a:rPr>
              <a:t>has</a:t>
            </a:r>
            <a:r>
              <a:rPr lang="cy-GB" dirty="0">
                <a:solidFill>
                  <a:srgbClr val="000000"/>
                </a:solidFill>
              </a:rPr>
              <a:t> a </a:t>
            </a:r>
            <a:r>
              <a:rPr lang="cy-GB" dirty="0" err="1">
                <a:solidFill>
                  <a:srgbClr val="000000"/>
                </a:solidFill>
              </a:rPr>
              <a:t>quantitative</a:t>
            </a:r>
            <a:r>
              <a:rPr lang="cy-GB" dirty="0">
                <a:solidFill>
                  <a:srgbClr val="000000"/>
                </a:solidFill>
              </a:rPr>
              <a:t> </a:t>
            </a:r>
            <a:r>
              <a:rPr lang="cy-GB" dirty="0" err="1">
                <a:solidFill>
                  <a:srgbClr val="000000"/>
                </a:solidFill>
              </a:rPr>
              <a:t>measure</a:t>
            </a:r>
            <a:r>
              <a:rPr lang="cy-GB" dirty="0">
                <a:solidFill>
                  <a:srgbClr val="000000"/>
                </a:solidFill>
              </a:rPr>
              <a:t>, </a:t>
            </a:r>
            <a:r>
              <a:rPr lang="cy-GB" dirty="0" err="1">
                <a:solidFill>
                  <a:srgbClr val="000000"/>
                </a:solidFill>
              </a:rPr>
              <a:t>i.e</a:t>
            </a:r>
            <a:r>
              <a:rPr lang="cy-GB" dirty="0">
                <a:solidFill>
                  <a:srgbClr val="000000"/>
                </a:solidFill>
              </a:rPr>
              <a:t>. </a:t>
            </a:r>
            <a:r>
              <a:rPr lang="cy-GB" dirty="0" err="1">
                <a:solidFill>
                  <a:srgbClr val="000000"/>
                </a:solidFill>
              </a:rPr>
              <a:t>measuring</a:t>
            </a:r>
            <a:r>
              <a:rPr lang="cy-GB" dirty="0">
                <a:solidFill>
                  <a:srgbClr val="000000"/>
                </a:solidFill>
              </a:rPr>
              <a:t> </a:t>
            </a:r>
            <a:r>
              <a:rPr lang="cy-GB" dirty="0" err="1">
                <a:solidFill>
                  <a:srgbClr val="000000"/>
                </a:solidFill>
              </a:rPr>
              <a:t>amount</a:t>
            </a:r>
            <a:r>
              <a:rPr lang="cy-GB" dirty="0">
                <a:solidFill>
                  <a:srgbClr val="000000"/>
                </a:solidFill>
              </a:rPr>
              <a:t> or </a:t>
            </a:r>
            <a:r>
              <a:rPr lang="cy-GB" dirty="0" err="1">
                <a:solidFill>
                  <a:srgbClr val="000000"/>
                </a:solidFill>
              </a:rPr>
              <a:t>size</a:t>
            </a:r>
            <a:r>
              <a:rPr lang="cy-GB" dirty="0">
                <a:solidFill>
                  <a:srgbClr val="000000"/>
                </a:solidFill>
              </a:rPr>
              <a:t> rather than </a:t>
            </a:r>
            <a:r>
              <a:rPr lang="cy-GB" dirty="0" err="1">
                <a:solidFill>
                  <a:srgbClr val="000000"/>
                </a:solidFill>
              </a:rPr>
              <a:t>quality</a:t>
            </a:r>
            <a:endParaRPr lang="en-GB" dirty="0">
              <a:latin typeface="+mn-lt"/>
            </a:endParaRPr>
          </a:p>
        </p:txBody>
      </p:sp>
      <p:sp>
        <p:nvSpPr>
          <p:cNvPr id="7" name="Rectangle 1">
            <a:extLst>
              <a:ext uri="{FF2B5EF4-FFF2-40B4-BE49-F238E27FC236}">
                <a16:creationId xmlns:a16="http://schemas.microsoft.com/office/drawing/2014/main" id="{FB9D9146-D024-4F44-8CB8-7626C71280D6}"/>
              </a:ext>
            </a:extLst>
          </p:cNvPr>
          <p:cNvSpPr>
            <a:spLocks noChangeArrowheads="1"/>
          </p:cNvSpPr>
          <p:nvPr/>
        </p:nvSpPr>
        <p:spPr bwMode="auto">
          <a:xfrm>
            <a:off x="3471863" y="6645275"/>
            <a:ext cx="3200400" cy="647700"/>
          </a:xfrm>
          <a:prstGeom prst="rect">
            <a:avLst/>
          </a:prstGeom>
          <a:solidFill>
            <a:schemeClr val="accent6">
              <a:lumMod val="20000"/>
              <a:lumOff val="80000"/>
            </a:schemeClr>
          </a:solidFill>
          <a:ln>
            <a:noFill/>
          </a:ln>
          <a:effectLst/>
        </p:spPr>
        <p:txBody>
          <a:bodyPr anchor="ctr">
            <a:spAutoFit/>
          </a:bodyPr>
          <a:lstStyle/>
          <a:p>
            <a:pPr>
              <a:defRPr/>
            </a:pPr>
            <a:r>
              <a:rPr lang="cy-GB" altLang="en-US" dirty="0"/>
              <a:t>It refers to an improvement in circumstances</a:t>
            </a:r>
          </a:p>
        </p:txBody>
      </p:sp>
      <p:sp>
        <p:nvSpPr>
          <p:cNvPr id="9" name="Rectangle 1">
            <a:extLst>
              <a:ext uri="{FF2B5EF4-FFF2-40B4-BE49-F238E27FC236}">
                <a16:creationId xmlns:a16="http://schemas.microsoft.com/office/drawing/2014/main" id="{F8795E5B-07CB-4BC7-AC60-FC55FD61D117}"/>
              </a:ext>
            </a:extLst>
          </p:cNvPr>
          <p:cNvSpPr>
            <a:spLocks noChangeArrowheads="1"/>
          </p:cNvSpPr>
          <p:nvPr/>
        </p:nvSpPr>
        <p:spPr bwMode="auto">
          <a:xfrm>
            <a:off x="3532188" y="2395428"/>
            <a:ext cx="3200400" cy="646331"/>
          </a:xfrm>
          <a:prstGeom prst="rect">
            <a:avLst/>
          </a:prstGeom>
          <a:solidFill>
            <a:schemeClr val="accent6">
              <a:lumMod val="20000"/>
              <a:lumOff val="80000"/>
            </a:schemeClr>
          </a:solidFill>
          <a:ln>
            <a:noFill/>
          </a:ln>
          <a:effectLst/>
        </p:spPr>
        <p:txBody>
          <a:bodyPr anchor="ctr">
            <a:spAutoFit/>
          </a:bodyPr>
          <a:lstStyle/>
          <a:p>
            <a:pPr>
              <a:defRPr/>
            </a:pPr>
            <a:r>
              <a:rPr lang="cy-GB" altLang="en-US" dirty="0" err="1"/>
              <a:t>Quality</a:t>
            </a:r>
            <a:r>
              <a:rPr lang="cy-GB" altLang="en-US" dirty="0"/>
              <a:t> is more </a:t>
            </a:r>
            <a:r>
              <a:rPr lang="cy-GB" altLang="en-US" dirty="0" err="1"/>
              <a:t>important</a:t>
            </a:r>
            <a:r>
              <a:rPr lang="cy-GB" altLang="en-US" dirty="0"/>
              <a:t> than </a:t>
            </a:r>
            <a:r>
              <a:rPr lang="cy-GB" altLang="en-US" dirty="0" err="1"/>
              <a:t>size</a:t>
            </a:r>
            <a:r>
              <a:rPr lang="cy-GB" altLang="en-US" dirty="0"/>
              <a:t> or </a:t>
            </a:r>
            <a:r>
              <a:rPr lang="cy-GB" altLang="en-US" dirty="0" err="1"/>
              <a:t>amount</a:t>
            </a:r>
            <a:endParaRPr lang="cy-GB" altLang="en-US" dirty="0"/>
          </a:p>
        </p:txBody>
      </p:sp>
      <p:sp>
        <p:nvSpPr>
          <p:cNvPr id="11" name="Rectangle 10">
            <a:extLst>
              <a:ext uri="{FF2B5EF4-FFF2-40B4-BE49-F238E27FC236}">
                <a16:creationId xmlns:a16="http://schemas.microsoft.com/office/drawing/2014/main" id="{E67B49F7-965C-4377-BA8A-3158F99779CC}"/>
              </a:ext>
            </a:extLst>
          </p:cNvPr>
          <p:cNvSpPr/>
          <p:nvPr/>
        </p:nvSpPr>
        <p:spPr>
          <a:xfrm>
            <a:off x="290513" y="5145088"/>
            <a:ext cx="3122612" cy="923330"/>
          </a:xfrm>
          <a:prstGeom prst="rect">
            <a:avLst/>
          </a:prstGeom>
          <a:solidFill>
            <a:schemeClr val="accent4">
              <a:lumMod val="20000"/>
              <a:lumOff val="80000"/>
            </a:schemeClr>
          </a:solidFill>
        </p:spPr>
        <p:txBody>
          <a:bodyPr>
            <a:spAutoFit/>
          </a:bodyPr>
          <a:lstStyle/>
          <a:p>
            <a:pPr eaLnBrk="1" fontAlgn="auto" hangingPunct="1">
              <a:spcBef>
                <a:spcPts val="0"/>
              </a:spcBef>
              <a:spcAft>
                <a:spcPts val="0"/>
              </a:spcAft>
              <a:defRPr/>
            </a:pPr>
            <a:r>
              <a:rPr lang="cy-GB" dirty="0">
                <a:solidFill>
                  <a:srgbClr val="000000"/>
                </a:solidFill>
                <a:latin typeface="+mn-lt"/>
              </a:rPr>
              <a:t>It comprises of height, weight, size and </a:t>
            </a:r>
            <a:r>
              <a:rPr lang="cy-GB" dirty="0" err="1">
                <a:solidFill>
                  <a:srgbClr val="000000"/>
                </a:solidFill>
                <a:latin typeface="+mn-lt"/>
              </a:rPr>
              <a:t>shape</a:t>
            </a:r>
            <a:r>
              <a:rPr lang="cy-GB" dirty="0">
                <a:solidFill>
                  <a:srgbClr val="000000"/>
                </a:solidFill>
                <a:latin typeface="+mn-lt"/>
              </a:rPr>
              <a:t> of the </a:t>
            </a:r>
            <a:r>
              <a:rPr lang="cy-GB" dirty="0" err="1">
                <a:solidFill>
                  <a:srgbClr val="000000"/>
                </a:solidFill>
                <a:latin typeface="+mn-lt"/>
              </a:rPr>
              <a:t>body’s</a:t>
            </a:r>
            <a:r>
              <a:rPr lang="cy-GB" dirty="0">
                <a:solidFill>
                  <a:srgbClr val="000000"/>
                </a:solidFill>
                <a:latin typeface="+mn-lt"/>
              </a:rPr>
              <a:t> </a:t>
            </a:r>
            <a:r>
              <a:rPr lang="cy-GB" dirty="0" err="1">
                <a:solidFill>
                  <a:srgbClr val="000000"/>
                </a:solidFill>
                <a:latin typeface="+mn-lt"/>
              </a:rPr>
              <a:t>organs</a:t>
            </a:r>
            <a:endParaRPr lang="en-GB" dirty="0">
              <a:latin typeface="+mn-lt"/>
            </a:endParaRPr>
          </a:p>
        </p:txBody>
      </p:sp>
      <p:sp>
        <p:nvSpPr>
          <p:cNvPr id="12" name="Rectangle 3">
            <a:extLst>
              <a:ext uri="{FF2B5EF4-FFF2-40B4-BE49-F238E27FC236}">
                <a16:creationId xmlns:a16="http://schemas.microsoft.com/office/drawing/2014/main" id="{79FA795E-4EC2-446E-9628-DEE4B200A3F3}"/>
              </a:ext>
            </a:extLst>
          </p:cNvPr>
          <p:cNvSpPr>
            <a:spLocks noChangeArrowheads="1"/>
          </p:cNvSpPr>
          <p:nvPr/>
        </p:nvSpPr>
        <p:spPr bwMode="auto">
          <a:xfrm>
            <a:off x="330200" y="6843713"/>
            <a:ext cx="3041650" cy="369887"/>
          </a:xfrm>
          <a:prstGeom prst="rect">
            <a:avLst/>
          </a:prstGeom>
          <a:solidFill>
            <a:schemeClr val="accent4">
              <a:lumMod val="20000"/>
              <a:lumOff val="80000"/>
            </a:schemeClr>
          </a:solidFill>
          <a:ln>
            <a:noFill/>
          </a:ln>
          <a:effectLst/>
        </p:spPr>
        <p:txBody>
          <a:bodyPr anchor="ctr">
            <a:spAutoFit/>
          </a:bodyPr>
          <a:lstStyle/>
          <a:p>
            <a:pPr>
              <a:defRPr/>
            </a:pPr>
            <a:r>
              <a:rPr lang="cy-GB" altLang="en-US" dirty="0"/>
              <a:t>It is for a limited period</a:t>
            </a:r>
          </a:p>
        </p:txBody>
      </p:sp>
      <p:sp>
        <p:nvSpPr>
          <p:cNvPr id="13" name="Rectangle 3">
            <a:extLst>
              <a:ext uri="{FF2B5EF4-FFF2-40B4-BE49-F238E27FC236}">
                <a16:creationId xmlns:a16="http://schemas.microsoft.com/office/drawing/2014/main" id="{885BE519-5377-455D-A5C3-AC1D137673EE}"/>
              </a:ext>
            </a:extLst>
          </p:cNvPr>
          <p:cNvSpPr>
            <a:spLocks noChangeArrowheads="1"/>
          </p:cNvSpPr>
          <p:nvPr/>
        </p:nvSpPr>
        <p:spPr bwMode="auto">
          <a:xfrm>
            <a:off x="252413" y="7980363"/>
            <a:ext cx="3041650" cy="646112"/>
          </a:xfrm>
          <a:prstGeom prst="rect">
            <a:avLst/>
          </a:prstGeom>
          <a:solidFill>
            <a:schemeClr val="accent4">
              <a:lumMod val="20000"/>
              <a:lumOff val="80000"/>
            </a:schemeClr>
          </a:solidFill>
          <a:ln>
            <a:noFill/>
          </a:ln>
          <a:effectLst/>
        </p:spPr>
        <p:txBody>
          <a:bodyPr anchor="ctr">
            <a:spAutoFit/>
          </a:bodyPr>
          <a:lstStyle/>
          <a:p>
            <a:pPr>
              <a:defRPr/>
            </a:pPr>
            <a:r>
              <a:rPr lang="cy-GB" altLang="en-US" dirty="0"/>
              <a:t>It can be measured with scales or a tape measure</a:t>
            </a:r>
          </a:p>
        </p:txBody>
      </p:sp>
      <p:sp>
        <p:nvSpPr>
          <p:cNvPr id="14" name="Rectangle 3">
            <a:extLst>
              <a:ext uri="{FF2B5EF4-FFF2-40B4-BE49-F238E27FC236}">
                <a16:creationId xmlns:a16="http://schemas.microsoft.com/office/drawing/2014/main" id="{67074BE6-74B9-4732-8F3F-1B6A6484AAE1}"/>
              </a:ext>
            </a:extLst>
          </p:cNvPr>
          <p:cNvSpPr>
            <a:spLocks noChangeArrowheads="1"/>
          </p:cNvSpPr>
          <p:nvPr/>
        </p:nvSpPr>
        <p:spPr bwMode="auto">
          <a:xfrm>
            <a:off x="3490913" y="8088998"/>
            <a:ext cx="3041650" cy="646331"/>
          </a:xfrm>
          <a:prstGeom prst="rect">
            <a:avLst/>
          </a:prstGeom>
          <a:solidFill>
            <a:schemeClr val="accent6">
              <a:lumMod val="20000"/>
              <a:lumOff val="80000"/>
            </a:schemeClr>
          </a:solidFill>
          <a:ln>
            <a:noFill/>
          </a:ln>
          <a:effectLst/>
        </p:spPr>
        <p:txBody>
          <a:bodyPr anchor="ctr">
            <a:spAutoFit/>
          </a:bodyPr>
          <a:lstStyle/>
          <a:p>
            <a:pPr>
              <a:defRPr/>
            </a:pPr>
            <a:r>
              <a:rPr lang="cy-GB" altLang="en-US" dirty="0"/>
              <a:t>It can be </a:t>
            </a:r>
            <a:r>
              <a:rPr lang="cy-GB" altLang="en-US" dirty="0" err="1"/>
              <a:t>observed</a:t>
            </a:r>
            <a:r>
              <a:rPr lang="cy-GB" altLang="en-US" dirty="0"/>
              <a:t> </a:t>
            </a:r>
            <a:r>
              <a:rPr lang="cy-GB" altLang="en-US" dirty="0" err="1"/>
              <a:t>when</a:t>
            </a:r>
            <a:r>
              <a:rPr lang="cy-GB" altLang="en-US" dirty="0"/>
              <a:t> </a:t>
            </a:r>
            <a:r>
              <a:rPr lang="cy-GB" altLang="en-US" dirty="0" err="1"/>
              <a:t>behaviour</a:t>
            </a:r>
            <a:r>
              <a:rPr lang="cy-GB" altLang="en-US" dirty="0"/>
              <a:t> </a:t>
            </a:r>
            <a:r>
              <a:rPr lang="cy-GB" altLang="en-US" dirty="0" err="1"/>
              <a:t>matures</a:t>
            </a:r>
            <a:endParaRPr lang="cy-GB" altLang="en-US" dirty="0"/>
          </a:p>
        </p:txBody>
      </p:sp>
      <p:sp>
        <p:nvSpPr>
          <p:cNvPr id="15" name="Rectangle 3">
            <a:extLst>
              <a:ext uri="{FF2B5EF4-FFF2-40B4-BE49-F238E27FC236}">
                <a16:creationId xmlns:a16="http://schemas.microsoft.com/office/drawing/2014/main" id="{5B27450F-3C29-42C5-80F1-50C3FEA03FD8}"/>
              </a:ext>
            </a:extLst>
          </p:cNvPr>
          <p:cNvSpPr>
            <a:spLocks noChangeArrowheads="1"/>
          </p:cNvSpPr>
          <p:nvPr/>
        </p:nvSpPr>
        <p:spPr bwMode="auto">
          <a:xfrm>
            <a:off x="3532188" y="4013885"/>
            <a:ext cx="3041650" cy="646331"/>
          </a:xfrm>
          <a:prstGeom prst="rect">
            <a:avLst/>
          </a:prstGeom>
          <a:solidFill>
            <a:schemeClr val="accent6">
              <a:lumMod val="20000"/>
              <a:lumOff val="80000"/>
            </a:schemeClr>
          </a:solidFill>
          <a:ln>
            <a:noFill/>
          </a:ln>
          <a:effectLst/>
        </p:spPr>
        <p:txBody>
          <a:bodyPr anchor="ctr">
            <a:spAutoFit/>
          </a:bodyPr>
          <a:lstStyle/>
          <a:p>
            <a:pPr>
              <a:defRPr/>
            </a:pPr>
            <a:r>
              <a:rPr lang="cy-GB" altLang="en-US" dirty="0"/>
              <a:t>It is something </a:t>
            </a:r>
            <a:r>
              <a:rPr lang="cy-GB" altLang="en-US" dirty="0" err="1"/>
              <a:t>that</a:t>
            </a:r>
            <a:r>
              <a:rPr lang="cy-GB" altLang="en-US" dirty="0"/>
              <a:t> </a:t>
            </a:r>
            <a:r>
              <a:rPr lang="cy-GB" altLang="en-US" dirty="0" err="1"/>
              <a:t>happens</a:t>
            </a:r>
            <a:r>
              <a:rPr lang="cy-GB" altLang="en-US" dirty="0"/>
              <a:t> </a:t>
            </a:r>
            <a:r>
              <a:rPr lang="cy-GB" altLang="en-US" dirty="0" err="1"/>
              <a:t>throughout</a:t>
            </a:r>
            <a:r>
              <a:rPr lang="cy-GB" altLang="en-US" dirty="0"/>
              <a:t> </a:t>
            </a:r>
            <a:r>
              <a:rPr lang="cy-GB" altLang="en-US" dirty="0" err="1"/>
              <a:t>life</a:t>
            </a:r>
            <a:r>
              <a:rPr lang="cy-GB" altLang="en-US" dirty="0"/>
              <a:t>, </a:t>
            </a:r>
            <a:r>
              <a:rPr lang="cy-GB" altLang="en-US" dirty="0" err="1"/>
              <a:t>till</a:t>
            </a:r>
            <a:r>
              <a:rPr lang="cy-GB" altLang="en-US" dirty="0"/>
              <a:t> </a:t>
            </a:r>
            <a:r>
              <a:rPr lang="cy-GB" altLang="en-US" dirty="0" err="1"/>
              <a:t>death</a:t>
            </a:r>
            <a:endParaRPr lang="cy-GB" altLang="en-US" dirty="0"/>
          </a:p>
        </p:txBody>
      </p:sp>
      <p:sp>
        <p:nvSpPr>
          <p:cNvPr id="16" name="Rectangle 3">
            <a:extLst>
              <a:ext uri="{FF2B5EF4-FFF2-40B4-BE49-F238E27FC236}">
                <a16:creationId xmlns:a16="http://schemas.microsoft.com/office/drawing/2014/main" id="{4AD638FF-115C-408E-9370-686E9B718BF8}"/>
              </a:ext>
            </a:extLst>
          </p:cNvPr>
          <p:cNvSpPr>
            <a:spLocks noChangeArrowheads="1"/>
          </p:cNvSpPr>
          <p:nvPr/>
        </p:nvSpPr>
        <p:spPr bwMode="auto">
          <a:xfrm>
            <a:off x="331788" y="9312275"/>
            <a:ext cx="3040062" cy="647700"/>
          </a:xfrm>
          <a:prstGeom prst="rect">
            <a:avLst/>
          </a:prstGeom>
          <a:solidFill>
            <a:schemeClr val="accent4">
              <a:lumMod val="20000"/>
              <a:lumOff val="80000"/>
            </a:schemeClr>
          </a:solidFill>
          <a:ln>
            <a:noFill/>
          </a:ln>
          <a:effectLst/>
        </p:spPr>
        <p:txBody>
          <a:bodyPr anchor="ctr">
            <a:spAutoFit/>
          </a:bodyPr>
          <a:lstStyle/>
          <a:p>
            <a:pPr>
              <a:defRPr/>
            </a:pPr>
            <a:r>
              <a:rPr lang="cy-GB" altLang="en-US" dirty="0"/>
              <a:t>It is one aspect of development</a:t>
            </a:r>
          </a:p>
        </p:txBody>
      </p:sp>
      <p:sp>
        <p:nvSpPr>
          <p:cNvPr id="17" name="Rectangle 3">
            <a:extLst>
              <a:ext uri="{FF2B5EF4-FFF2-40B4-BE49-F238E27FC236}">
                <a16:creationId xmlns:a16="http://schemas.microsoft.com/office/drawing/2014/main" id="{C9BE9F2F-DB4F-4D12-8F7F-574D6D3A3962}"/>
              </a:ext>
            </a:extLst>
          </p:cNvPr>
          <p:cNvSpPr>
            <a:spLocks noChangeArrowheads="1"/>
          </p:cNvSpPr>
          <p:nvPr/>
        </p:nvSpPr>
        <p:spPr bwMode="auto">
          <a:xfrm>
            <a:off x="331788" y="10836275"/>
            <a:ext cx="3040062" cy="369888"/>
          </a:xfrm>
          <a:prstGeom prst="rect">
            <a:avLst/>
          </a:prstGeom>
          <a:solidFill>
            <a:schemeClr val="accent4">
              <a:lumMod val="20000"/>
              <a:lumOff val="80000"/>
            </a:schemeClr>
          </a:solidFill>
          <a:ln>
            <a:noFill/>
          </a:ln>
          <a:effectLst/>
        </p:spPr>
        <p:txBody>
          <a:bodyPr anchor="ctr">
            <a:spAutoFit/>
          </a:bodyPr>
          <a:lstStyle/>
          <a:p>
            <a:pPr>
              <a:defRPr/>
            </a:pPr>
            <a:r>
              <a:rPr lang="cy-GB" altLang="en-US" dirty="0"/>
              <a:t>It is not </a:t>
            </a:r>
            <a:r>
              <a:rPr lang="cy-GB" altLang="en-US" dirty="0" err="1"/>
              <a:t>influenced</a:t>
            </a:r>
            <a:r>
              <a:rPr lang="cy-GB" altLang="en-US" dirty="0"/>
              <a:t> by learning</a:t>
            </a:r>
          </a:p>
        </p:txBody>
      </p:sp>
      <p:sp>
        <p:nvSpPr>
          <p:cNvPr id="18" name="Rectangle 3">
            <a:extLst>
              <a:ext uri="{FF2B5EF4-FFF2-40B4-BE49-F238E27FC236}">
                <a16:creationId xmlns:a16="http://schemas.microsoft.com/office/drawing/2014/main" id="{86B1FB25-8852-4E00-A274-771955319472}"/>
              </a:ext>
            </a:extLst>
          </p:cNvPr>
          <p:cNvSpPr>
            <a:spLocks noChangeArrowheads="1"/>
          </p:cNvSpPr>
          <p:nvPr/>
        </p:nvSpPr>
        <p:spPr bwMode="auto">
          <a:xfrm>
            <a:off x="3451225" y="5437188"/>
            <a:ext cx="3041650" cy="369887"/>
          </a:xfrm>
          <a:prstGeom prst="rect">
            <a:avLst/>
          </a:prstGeom>
          <a:solidFill>
            <a:schemeClr val="accent6">
              <a:lumMod val="20000"/>
              <a:lumOff val="80000"/>
            </a:schemeClr>
          </a:solidFill>
          <a:ln>
            <a:noFill/>
          </a:ln>
          <a:effectLst/>
        </p:spPr>
        <p:txBody>
          <a:bodyPr anchor="ctr">
            <a:spAutoFit/>
          </a:bodyPr>
          <a:lstStyle/>
          <a:p>
            <a:pPr>
              <a:defRPr/>
            </a:pPr>
            <a:r>
              <a:rPr lang="cy-GB" altLang="en-US" dirty="0"/>
              <a:t>It is not possible to measure</a:t>
            </a:r>
          </a:p>
        </p:txBody>
      </p:sp>
      <p:sp>
        <p:nvSpPr>
          <p:cNvPr id="8235" name="Rectangle 2">
            <a:extLst>
              <a:ext uri="{FF2B5EF4-FFF2-40B4-BE49-F238E27FC236}">
                <a16:creationId xmlns:a16="http://schemas.microsoft.com/office/drawing/2014/main" id="{998F97DE-81B4-4901-B8A1-AD6F8031B946}"/>
              </a:ext>
            </a:extLst>
          </p:cNvPr>
          <p:cNvSpPr>
            <a:spLocks noChangeArrowheads="1"/>
          </p:cNvSpPr>
          <p:nvPr/>
        </p:nvSpPr>
        <p:spPr bwMode="auto">
          <a:xfrm>
            <a:off x="274638" y="1516063"/>
            <a:ext cx="34290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cy-GB" altLang="en-US"/>
              <a:t>It refers to the size of the body i.e. mass and height.</a:t>
            </a:r>
          </a:p>
        </p:txBody>
      </p:sp>
      <p:sp>
        <p:nvSpPr>
          <p:cNvPr id="8236" name="Rectangle 3">
            <a:extLst>
              <a:ext uri="{FF2B5EF4-FFF2-40B4-BE49-F238E27FC236}">
                <a16:creationId xmlns:a16="http://schemas.microsoft.com/office/drawing/2014/main" id="{8EF94ED6-10C1-4E92-9812-A5CF20691D44}"/>
              </a:ext>
            </a:extLst>
          </p:cNvPr>
          <p:cNvSpPr>
            <a:spLocks noChangeArrowheads="1"/>
          </p:cNvSpPr>
          <p:nvPr/>
        </p:nvSpPr>
        <p:spPr bwMode="auto">
          <a:xfrm>
            <a:off x="3490913" y="9174074"/>
            <a:ext cx="30416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dirty="0"/>
              <a:t>It relates to appearance and an increase in the complexity of skills, abilities and emotions.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a:extLst>
              <a:ext uri="{FF2B5EF4-FFF2-40B4-BE49-F238E27FC236}">
                <a16:creationId xmlns:a16="http://schemas.microsoft.com/office/drawing/2014/main" id="{8A012B6A-4BE2-4430-961D-C616B5AD1ACE}"/>
              </a:ext>
            </a:extLst>
          </p:cNvPr>
          <p:cNvSpPr txBox="1">
            <a:spLocks noChangeArrowheads="1"/>
          </p:cNvSpPr>
          <p:nvPr/>
        </p:nvSpPr>
        <p:spPr bwMode="auto">
          <a:xfrm>
            <a:off x="379413" y="296863"/>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Homework</a:t>
            </a:r>
          </a:p>
        </p:txBody>
      </p:sp>
      <p:sp>
        <p:nvSpPr>
          <p:cNvPr id="9219" name="TextBox 3">
            <a:extLst>
              <a:ext uri="{FF2B5EF4-FFF2-40B4-BE49-F238E27FC236}">
                <a16:creationId xmlns:a16="http://schemas.microsoft.com/office/drawing/2014/main" id="{8E5F6858-7C53-485F-99F8-3518419A5473}"/>
              </a:ext>
            </a:extLst>
          </p:cNvPr>
          <p:cNvSpPr txBox="1">
            <a:spLocks noChangeArrowheads="1"/>
          </p:cNvSpPr>
          <p:nvPr/>
        </p:nvSpPr>
        <p:spPr bwMode="auto">
          <a:xfrm>
            <a:off x="2114550" y="814388"/>
            <a:ext cx="2865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Past Paper Exercise</a:t>
            </a:r>
          </a:p>
        </p:txBody>
      </p:sp>
      <p:sp>
        <p:nvSpPr>
          <p:cNvPr id="5" name="TextBox 4">
            <a:extLst>
              <a:ext uri="{FF2B5EF4-FFF2-40B4-BE49-F238E27FC236}">
                <a16:creationId xmlns:a16="http://schemas.microsoft.com/office/drawing/2014/main" id="{89A08913-563D-49BC-BFAE-C8D3A59B0CD7}"/>
              </a:ext>
            </a:extLst>
          </p:cNvPr>
          <p:cNvSpPr txBox="1"/>
          <p:nvPr/>
        </p:nvSpPr>
        <p:spPr>
          <a:xfrm>
            <a:off x="393700" y="1479550"/>
            <a:ext cx="6022975" cy="1200150"/>
          </a:xfrm>
          <a:prstGeom prst="rect">
            <a:avLst/>
          </a:prstGeom>
          <a:solidFill>
            <a:schemeClr val="accent5">
              <a:lumMod val="20000"/>
              <a:lumOff val="80000"/>
            </a:schemeClr>
          </a:solidFill>
          <a:ln w="38100">
            <a:solidFill>
              <a:schemeClr val="tx1"/>
            </a:solidFill>
          </a:ln>
        </p:spPr>
        <p:txBody>
          <a:bodyPr>
            <a:spAutoFit/>
          </a:bodyPr>
          <a:lstStyle/>
          <a:p>
            <a:pPr algn="just" eaLnBrk="1" fontAlgn="auto" hangingPunct="1">
              <a:spcBef>
                <a:spcPts val="0"/>
              </a:spcBef>
              <a:spcAft>
                <a:spcPts val="0"/>
              </a:spcAft>
              <a:defRPr/>
            </a:pPr>
            <a:r>
              <a:rPr lang="en-GB" b="1" u="sng" dirty="0">
                <a:latin typeface="+mn-lt"/>
              </a:rPr>
              <a:t>Aim: Recall previous learning and apply it to a question from a past paper exam.</a:t>
            </a:r>
          </a:p>
          <a:p>
            <a:pPr algn="just" eaLnBrk="1" fontAlgn="auto" hangingPunct="1">
              <a:spcBef>
                <a:spcPts val="0"/>
              </a:spcBef>
              <a:spcAft>
                <a:spcPts val="0"/>
              </a:spcAft>
              <a:defRPr/>
            </a:pPr>
            <a:r>
              <a:rPr lang="en-GB" dirty="0">
                <a:latin typeface="+mn-lt"/>
              </a:rPr>
              <a:t>Objective 1: Read the questions carefully.</a:t>
            </a:r>
          </a:p>
          <a:p>
            <a:pPr algn="just" eaLnBrk="1" fontAlgn="auto" hangingPunct="1">
              <a:spcBef>
                <a:spcPts val="0"/>
              </a:spcBef>
              <a:spcAft>
                <a:spcPts val="0"/>
              </a:spcAft>
              <a:defRPr/>
            </a:pPr>
            <a:r>
              <a:rPr lang="en-GB" dirty="0">
                <a:latin typeface="+mn-lt"/>
              </a:rPr>
              <a:t>Objective 2: Answer every question in full.</a:t>
            </a:r>
          </a:p>
        </p:txBody>
      </p:sp>
      <p:pic>
        <p:nvPicPr>
          <p:cNvPr id="8" name="Picture 7">
            <a:extLst>
              <a:ext uri="{FF2B5EF4-FFF2-40B4-BE49-F238E27FC236}">
                <a16:creationId xmlns:a16="http://schemas.microsoft.com/office/drawing/2014/main" id="{59E9909C-F178-4E94-A260-ED4F1926045A}"/>
              </a:ext>
            </a:extLst>
          </p:cNvPr>
          <p:cNvPicPr>
            <a:picLocks noChangeAspect="1"/>
          </p:cNvPicPr>
          <p:nvPr/>
        </p:nvPicPr>
        <p:blipFill rotWithShape="1">
          <a:blip r:embed="rId2"/>
          <a:srcRect l="13709" t="43542" r="31712" b="26386"/>
          <a:stretch/>
        </p:blipFill>
        <p:spPr>
          <a:xfrm>
            <a:off x="393700" y="3200400"/>
            <a:ext cx="6022975" cy="248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a:extLst>
              <a:ext uri="{FF2B5EF4-FFF2-40B4-BE49-F238E27FC236}">
                <a16:creationId xmlns:a16="http://schemas.microsoft.com/office/drawing/2014/main" id="{DB639430-5B69-4AED-96AF-E748BC54480C}"/>
              </a:ext>
            </a:extLst>
          </p:cNvPr>
          <p:cNvPicPr>
            <a:picLocks noChangeAspect="1"/>
          </p:cNvPicPr>
          <p:nvPr/>
        </p:nvPicPr>
        <p:blipFill rotWithShape="1">
          <a:blip r:embed="rId3"/>
          <a:srcRect l="14064" t="28894" r="31507" b="49432"/>
          <a:stretch/>
        </p:blipFill>
        <p:spPr>
          <a:xfrm>
            <a:off x="393700" y="6083300"/>
            <a:ext cx="6037263" cy="2470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223" name="TextBox 1">
            <a:extLst>
              <a:ext uri="{FF2B5EF4-FFF2-40B4-BE49-F238E27FC236}">
                <a16:creationId xmlns:a16="http://schemas.microsoft.com/office/drawing/2014/main" id="{2F9A42E9-D39C-4EFD-8546-6010299A3979}"/>
              </a:ext>
            </a:extLst>
          </p:cNvPr>
          <p:cNvSpPr txBox="1">
            <a:spLocks noChangeArrowheads="1"/>
          </p:cNvSpPr>
          <p:nvPr/>
        </p:nvSpPr>
        <p:spPr bwMode="auto">
          <a:xfrm>
            <a:off x="509588" y="3448050"/>
            <a:ext cx="45974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a:t>Explain what is meant by ‘human growth</a:t>
            </a:r>
            <a:r>
              <a:rPr lang="cy-GB" altLang="en-US"/>
              <a:t>’.</a:t>
            </a:r>
          </a:p>
        </p:txBody>
      </p:sp>
      <p:sp>
        <p:nvSpPr>
          <p:cNvPr id="9224" name="TextBox 8">
            <a:extLst>
              <a:ext uri="{FF2B5EF4-FFF2-40B4-BE49-F238E27FC236}">
                <a16:creationId xmlns:a16="http://schemas.microsoft.com/office/drawing/2014/main" id="{8A0F6E68-801F-4705-8382-EA8656ECFEE3}"/>
              </a:ext>
            </a:extLst>
          </p:cNvPr>
          <p:cNvSpPr txBox="1">
            <a:spLocks noChangeArrowheads="1"/>
          </p:cNvSpPr>
          <p:nvPr/>
        </p:nvSpPr>
        <p:spPr bwMode="auto">
          <a:xfrm>
            <a:off x="725488" y="6402388"/>
            <a:ext cx="49260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a:t>Explain what is meant by ‘human development</a:t>
            </a:r>
            <a:r>
              <a:rPr lang="cy-GB" altLang="en-US"/>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a:extLst>
              <a:ext uri="{FF2B5EF4-FFF2-40B4-BE49-F238E27FC236}">
                <a16:creationId xmlns:a16="http://schemas.microsoft.com/office/drawing/2014/main" id="{17D171CC-B771-4CB3-BDE2-47D58856C142}"/>
              </a:ext>
            </a:extLst>
          </p:cNvPr>
          <p:cNvSpPr txBox="1">
            <a:spLocks noChangeArrowheads="1"/>
          </p:cNvSpPr>
          <p:nvPr/>
        </p:nvSpPr>
        <p:spPr bwMode="auto">
          <a:xfrm>
            <a:off x="188913" y="60325"/>
            <a:ext cx="2428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Home Work</a:t>
            </a:r>
          </a:p>
        </p:txBody>
      </p:sp>
      <p:sp>
        <p:nvSpPr>
          <p:cNvPr id="10243" name="TextBox 3">
            <a:extLst>
              <a:ext uri="{FF2B5EF4-FFF2-40B4-BE49-F238E27FC236}">
                <a16:creationId xmlns:a16="http://schemas.microsoft.com/office/drawing/2014/main" id="{5A732842-F6DA-4415-8CB2-D81110C360E5}"/>
              </a:ext>
            </a:extLst>
          </p:cNvPr>
          <p:cNvSpPr txBox="1">
            <a:spLocks noChangeArrowheads="1"/>
          </p:cNvSpPr>
          <p:nvPr/>
        </p:nvSpPr>
        <p:spPr bwMode="auto">
          <a:xfrm>
            <a:off x="2114550" y="814388"/>
            <a:ext cx="2865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b="1" u="sng"/>
              <a:t>Past Paper Exercise</a:t>
            </a:r>
          </a:p>
        </p:txBody>
      </p:sp>
      <p:sp>
        <p:nvSpPr>
          <p:cNvPr id="5" name="TextBox 4">
            <a:extLst>
              <a:ext uri="{FF2B5EF4-FFF2-40B4-BE49-F238E27FC236}">
                <a16:creationId xmlns:a16="http://schemas.microsoft.com/office/drawing/2014/main" id="{2029DDCE-FD0D-4B87-BE8E-5783F4F8C9B2}"/>
              </a:ext>
            </a:extLst>
          </p:cNvPr>
          <p:cNvSpPr txBox="1"/>
          <p:nvPr/>
        </p:nvSpPr>
        <p:spPr>
          <a:xfrm>
            <a:off x="393700" y="1479550"/>
            <a:ext cx="6022975" cy="1200150"/>
          </a:xfrm>
          <a:prstGeom prst="rect">
            <a:avLst/>
          </a:prstGeom>
          <a:solidFill>
            <a:schemeClr val="accent5">
              <a:lumMod val="20000"/>
              <a:lumOff val="80000"/>
            </a:schemeClr>
          </a:solidFill>
          <a:ln w="38100">
            <a:solidFill>
              <a:schemeClr val="tx1"/>
            </a:solidFill>
          </a:ln>
        </p:spPr>
        <p:txBody>
          <a:bodyPr>
            <a:spAutoFit/>
          </a:bodyPr>
          <a:lstStyle/>
          <a:p>
            <a:pPr algn="just" eaLnBrk="1" fontAlgn="auto" hangingPunct="1">
              <a:spcBef>
                <a:spcPts val="0"/>
              </a:spcBef>
              <a:spcAft>
                <a:spcPts val="0"/>
              </a:spcAft>
              <a:defRPr/>
            </a:pPr>
            <a:r>
              <a:rPr lang="en-GB" b="1" u="sng" dirty="0"/>
              <a:t>Aim: Recall previous learning and apply it to a question from a past exam paper.</a:t>
            </a:r>
          </a:p>
          <a:p>
            <a:pPr algn="just" eaLnBrk="1" fontAlgn="auto" hangingPunct="1">
              <a:spcBef>
                <a:spcPts val="0"/>
              </a:spcBef>
              <a:spcAft>
                <a:spcPts val="0"/>
              </a:spcAft>
              <a:defRPr/>
            </a:pPr>
            <a:r>
              <a:rPr lang="en-GB" dirty="0"/>
              <a:t>Objective 1: Read the questions carefully.</a:t>
            </a:r>
          </a:p>
          <a:p>
            <a:pPr algn="just" eaLnBrk="1" fontAlgn="auto" hangingPunct="1">
              <a:spcBef>
                <a:spcPts val="0"/>
              </a:spcBef>
              <a:spcAft>
                <a:spcPts val="0"/>
              </a:spcAft>
              <a:defRPr/>
            </a:pPr>
            <a:r>
              <a:rPr lang="en-GB" dirty="0"/>
              <a:t>Objective 2: Answer every question in full.</a:t>
            </a:r>
          </a:p>
        </p:txBody>
      </p:sp>
      <p:pic>
        <p:nvPicPr>
          <p:cNvPr id="10245" name="Picture 7">
            <a:extLst>
              <a:ext uri="{FF2B5EF4-FFF2-40B4-BE49-F238E27FC236}">
                <a16:creationId xmlns:a16="http://schemas.microsoft.com/office/drawing/2014/main" id="{F247D105-1A3B-4A6B-AD73-E5FBDA7000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708" t="43542" r="31712" b="26385"/>
          <a:stretch>
            <a:fillRect/>
          </a:stretch>
        </p:blipFill>
        <p:spPr bwMode="auto">
          <a:xfrm>
            <a:off x="393700" y="3251200"/>
            <a:ext cx="6022975"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8">
            <a:extLst>
              <a:ext uri="{FF2B5EF4-FFF2-40B4-BE49-F238E27FC236}">
                <a16:creationId xmlns:a16="http://schemas.microsoft.com/office/drawing/2014/main" id="{2C10944C-7C79-475F-97D1-2ECAF3AFA6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629" t="49352" r="45570" b="38474"/>
          <a:stretch>
            <a:fillRect/>
          </a:stretch>
        </p:blipFill>
        <p:spPr bwMode="auto">
          <a:xfrm>
            <a:off x="393700" y="4008438"/>
            <a:ext cx="6040438"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0A5135AC-02D3-494C-A3EF-1BE8D9F1D357}"/>
              </a:ext>
            </a:extLst>
          </p:cNvPr>
          <p:cNvPicPr>
            <a:picLocks noChangeAspect="1"/>
          </p:cNvPicPr>
          <p:nvPr/>
        </p:nvPicPr>
        <p:blipFill>
          <a:blip r:embed="rId4"/>
          <a:stretch>
            <a:fillRect/>
          </a:stretch>
        </p:blipFill>
        <p:spPr>
          <a:xfrm>
            <a:off x="305234" y="6035173"/>
            <a:ext cx="6218459" cy="2645893"/>
          </a:xfrm>
          <a:prstGeom prst="rect">
            <a:avLst/>
          </a:prstGeom>
          <a:ln>
            <a:noFill/>
          </a:ln>
          <a:effectLst>
            <a:softEdge rad="112500"/>
          </a:effectLst>
        </p:spPr>
      </p:pic>
      <p:pic>
        <p:nvPicPr>
          <p:cNvPr id="10248" name="Picture 5">
            <a:extLst>
              <a:ext uri="{FF2B5EF4-FFF2-40B4-BE49-F238E27FC236}">
                <a16:creationId xmlns:a16="http://schemas.microsoft.com/office/drawing/2014/main" id="{2699A193-E94E-4B0D-8FD1-547B4D9336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7352" t="63477" r="42101" b="21182"/>
          <a:stretch>
            <a:fillRect/>
          </a:stretch>
        </p:blipFill>
        <p:spPr bwMode="auto">
          <a:xfrm>
            <a:off x="304800" y="6791325"/>
            <a:ext cx="6218238"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TextBox 8">
            <a:extLst>
              <a:ext uri="{FF2B5EF4-FFF2-40B4-BE49-F238E27FC236}">
                <a16:creationId xmlns:a16="http://schemas.microsoft.com/office/drawing/2014/main" id="{5310555E-40C0-48F1-B0A7-D428D14B9A28}"/>
              </a:ext>
            </a:extLst>
          </p:cNvPr>
          <p:cNvSpPr txBox="1">
            <a:spLocks noChangeArrowheads="1"/>
          </p:cNvSpPr>
          <p:nvPr/>
        </p:nvSpPr>
        <p:spPr bwMode="auto">
          <a:xfrm>
            <a:off x="319088" y="3446463"/>
            <a:ext cx="459740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a:t>Explain what is meant by ‘human growth</a:t>
            </a:r>
            <a:r>
              <a:rPr lang="cy-GB" altLang="en-US"/>
              <a:t>’.</a:t>
            </a:r>
          </a:p>
        </p:txBody>
      </p:sp>
      <p:sp>
        <p:nvSpPr>
          <p:cNvPr id="10250" name="TextBox 9">
            <a:extLst>
              <a:ext uri="{FF2B5EF4-FFF2-40B4-BE49-F238E27FC236}">
                <a16:creationId xmlns:a16="http://schemas.microsoft.com/office/drawing/2014/main" id="{7899386B-D83D-478B-8D71-EC958D068492}"/>
              </a:ext>
            </a:extLst>
          </p:cNvPr>
          <p:cNvSpPr txBox="1">
            <a:spLocks noChangeArrowheads="1"/>
          </p:cNvSpPr>
          <p:nvPr/>
        </p:nvSpPr>
        <p:spPr bwMode="auto">
          <a:xfrm>
            <a:off x="725488" y="6332538"/>
            <a:ext cx="49260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GB" altLang="en-US"/>
              <a:t>Explain what is meant by ‘human development</a:t>
            </a:r>
            <a:r>
              <a:rPr lang="cy-GB" altLang="en-US"/>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a:extLst>
              <a:ext uri="{FF2B5EF4-FFF2-40B4-BE49-F238E27FC236}">
                <a16:creationId xmlns:a16="http://schemas.microsoft.com/office/drawing/2014/main" id="{1C2D2407-6F33-4F87-880E-D873111C6BFA}"/>
              </a:ext>
            </a:extLst>
          </p:cNvPr>
          <p:cNvSpPr txBox="1">
            <a:spLocks noChangeArrowheads="1"/>
          </p:cNvSpPr>
          <p:nvPr/>
        </p:nvSpPr>
        <p:spPr bwMode="auto">
          <a:xfrm>
            <a:off x="401638" y="347663"/>
            <a:ext cx="60499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GB" altLang="en-US" sz="6000" b="1" u="sng">
                <a:solidFill>
                  <a:srgbClr val="FF0000"/>
                </a:solidFill>
              </a:rPr>
              <a:t>Perfect Answers</a:t>
            </a:r>
          </a:p>
        </p:txBody>
      </p:sp>
      <p:sp>
        <p:nvSpPr>
          <p:cNvPr id="6" name="Rectangle 5">
            <a:extLst>
              <a:ext uri="{FF2B5EF4-FFF2-40B4-BE49-F238E27FC236}">
                <a16:creationId xmlns:a16="http://schemas.microsoft.com/office/drawing/2014/main" id="{8C5EF11B-7580-40D2-9FD7-BBE19424A782}"/>
              </a:ext>
            </a:extLst>
          </p:cNvPr>
          <p:cNvSpPr/>
          <p:nvPr/>
        </p:nvSpPr>
        <p:spPr>
          <a:xfrm>
            <a:off x="401638" y="2532063"/>
            <a:ext cx="6049962" cy="2554287"/>
          </a:xfrm>
          <a:prstGeom prst="rect">
            <a:avLst/>
          </a:prstGeom>
          <a:solidFill>
            <a:schemeClr val="accent4">
              <a:lumMod val="20000"/>
              <a:lumOff val="80000"/>
            </a:schemeClr>
          </a:solidFill>
        </p:spPr>
        <p:txBody>
          <a:bodyPr>
            <a:spAutoFit/>
          </a:bodyPr>
          <a:lstStyle/>
          <a:p>
            <a:pPr algn="just" eaLnBrk="1" fontAlgn="auto" hangingPunct="1">
              <a:spcBef>
                <a:spcPts val="0"/>
              </a:spcBef>
              <a:spcAft>
                <a:spcPts val="0"/>
              </a:spcAft>
              <a:defRPr/>
            </a:pPr>
            <a:r>
              <a:rPr lang="en-GB" sz="3200" dirty="0">
                <a:latin typeface="+mn-lt"/>
              </a:rPr>
              <a:t>Growth is: physical changes, the increase in size, height and weight. </a:t>
            </a:r>
          </a:p>
          <a:p>
            <a:pPr algn="just" eaLnBrk="1" fontAlgn="auto" hangingPunct="1">
              <a:spcBef>
                <a:spcPts val="0"/>
              </a:spcBef>
              <a:spcAft>
                <a:spcPts val="0"/>
              </a:spcAft>
              <a:defRPr/>
            </a:pPr>
            <a:endParaRPr lang="en-GB" sz="3200" dirty="0">
              <a:latin typeface="+mn-lt"/>
            </a:endParaRPr>
          </a:p>
          <a:p>
            <a:pPr algn="just" eaLnBrk="1" fontAlgn="auto" hangingPunct="1">
              <a:spcBef>
                <a:spcPts val="0"/>
              </a:spcBef>
              <a:spcAft>
                <a:spcPts val="0"/>
              </a:spcAft>
              <a:defRPr/>
            </a:pPr>
            <a:r>
              <a:rPr lang="en-GB" sz="3200" dirty="0">
                <a:latin typeface="+mn-lt"/>
              </a:rPr>
              <a:t>Growth refers to an increase in physical size (mass and  height).</a:t>
            </a:r>
          </a:p>
        </p:txBody>
      </p:sp>
      <p:sp>
        <p:nvSpPr>
          <p:cNvPr id="7" name="Rectangle 6">
            <a:extLst>
              <a:ext uri="{FF2B5EF4-FFF2-40B4-BE49-F238E27FC236}">
                <a16:creationId xmlns:a16="http://schemas.microsoft.com/office/drawing/2014/main" id="{BC562736-958E-45AA-B370-6BFA6C9653A2}"/>
              </a:ext>
            </a:extLst>
          </p:cNvPr>
          <p:cNvSpPr/>
          <p:nvPr/>
        </p:nvSpPr>
        <p:spPr>
          <a:xfrm>
            <a:off x="288925" y="6108700"/>
            <a:ext cx="6275388" cy="4524375"/>
          </a:xfrm>
          <a:prstGeom prst="rect">
            <a:avLst/>
          </a:prstGeom>
          <a:solidFill>
            <a:schemeClr val="accent2">
              <a:lumMod val="40000"/>
              <a:lumOff val="60000"/>
            </a:schemeClr>
          </a:solidFill>
        </p:spPr>
        <p:txBody>
          <a:bodyPr>
            <a:spAutoFit/>
          </a:bodyPr>
          <a:lstStyle/>
          <a:p>
            <a:pPr algn="just" eaLnBrk="1" fontAlgn="auto" hangingPunct="1">
              <a:spcBef>
                <a:spcPts val="0"/>
              </a:spcBef>
              <a:spcAft>
                <a:spcPts val="0"/>
              </a:spcAft>
              <a:defRPr/>
            </a:pPr>
            <a:r>
              <a:rPr lang="en-GB" sz="3200" dirty="0">
                <a:latin typeface="+mn-lt"/>
              </a:rPr>
              <a:t>Development is the way children gain control over their physical movements to make complex and difficult activities easier and  more skilful. </a:t>
            </a:r>
          </a:p>
          <a:p>
            <a:pPr algn="just" eaLnBrk="1" fontAlgn="auto" hangingPunct="1">
              <a:spcBef>
                <a:spcPts val="0"/>
              </a:spcBef>
              <a:spcAft>
                <a:spcPts val="0"/>
              </a:spcAft>
              <a:defRPr/>
            </a:pPr>
            <a:endParaRPr lang="en-GB" sz="3200" dirty="0">
              <a:latin typeface="+mn-lt"/>
            </a:endParaRPr>
          </a:p>
          <a:p>
            <a:pPr algn="just" eaLnBrk="1" fontAlgn="auto" hangingPunct="1">
              <a:spcBef>
                <a:spcPts val="0"/>
              </a:spcBef>
              <a:spcAft>
                <a:spcPts val="0"/>
              </a:spcAft>
              <a:defRPr/>
            </a:pPr>
            <a:r>
              <a:rPr lang="en-GB" sz="3200" dirty="0">
                <a:latin typeface="+mn-lt"/>
              </a:rPr>
              <a:t>Developments relates to appearance and an </a:t>
            </a:r>
            <a:r>
              <a:rPr lang="en-GB" sz="3200" dirty="0"/>
              <a:t>increase in the sophistication of skills, abilities and emotions.</a:t>
            </a:r>
            <a:endParaRPr lang="en-GB" sz="3200" dirty="0">
              <a:latin typeface="+mn-lt"/>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10ebebe9-ad9c-417c-96aa-6a2f5b72dbd6">
      <UserInfo>
        <DisplayName>Wyman, Hilary</DisplayName>
        <AccountId>260</AccountId>
        <AccountType/>
      </UserInfo>
    </SharedWithUsers>
    <QA xmlns="101960c9-2583-49a4-9434-4c0cad7b266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E8D75E50D38D1449095CDF5BED87B3E" ma:contentTypeVersion="12" ma:contentTypeDescription="Create a new document." ma:contentTypeScope="" ma:versionID="cdd55c15040df07d87432335672962c6">
  <xsd:schema xmlns:xsd="http://www.w3.org/2001/XMLSchema" xmlns:xs="http://www.w3.org/2001/XMLSchema" xmlns:p="http://schemas.microsoft.com/office/2006/metadata/properties" xmlns:ns2="101960c9-2583-49a4-9434-4c0cad7b266a" xmlns:ns3="10ebebe9-ad9c-417c-96aa-6a2f5b72dbd6" targetNamespace="http://schemas.microsoft.com/office/2006/metadata/properties" ma:root="true" ma:fieldsID="3d85fff58a90e0b49dbd1520a97bd20a" ns2:_="" ns3:_="">
    <xsd:import namespace="101960c9-2583-49a4-9434-4c0cad7b266a"/>
    <xsd:import namespace="10ebebe9-ad9c-417c-96aa-6a2f5b72dbd6"/>
    <xsd:element name="properties">
      <xsd:complexType>
        <xsd:sequence>
          <xsd:element name="documentManagement">
            <xsd:complexType>
              <xsd:all>
                <xsd:element ref="ns2:MediaServiceMetadata" minOccurs="0"/>
                <xsd:element ref="ns2:MediaServiceFastMetadata" minOccurs="0"/>
                <xsd:element ref="ns2:MediaServiceAutoTags" minOccurs="0"/>
                <xsd:element ref="ns2:QA" minOccurs="0"/>
                <xsd:element ref="ns3:SharedWithUsers" minOccurs="0"/>
                <xsd:element ref="ns3:SharedWithDetails" minOccurs="0"/>
                <xsd:element ref="ns2:MediaServiceOCR" minOccurs="0"/>
                <xsd:element ref="ns2:MediaServiceDateTake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1960c9-2583-49a4-9434-4c0cad7b26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QA" ma:index="11" nillable="true" ma:displayName="QA" ma:format="Dropdown" ma:internalName="QA">
      <xsd:simpleType>
        <xsd:restriction base="dms:Text">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0ebebe9-ad9c-417c-96aa-6a2f5b72db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E0E2C0-D488-4530-8FF7-E7A193AF2620}">
  <ds:schemaRefs>
    <ds:schemaRef ds:uri="http://schemas.microsoft.com/sharepoint/v3/contenttype/forms"/>
  </ds:schemaRefs>
</ds:datastoreItem>
</file>

<file path=customXml/itemProps2.xml><?xml version="1.0" encoding="utf-8"?>
<ds:datastoreItem xmlns:ds="http://schemas.openxmlformats.org/officeDocument/2006/customXml" ds:itemID="{346CD683-FA2F-491E-B9B7-5FD48CCC5FD5}">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dc708ea-8035-414b-b787-3f94f4f03936"/>
    <ds:schemaRef ds:uri="http://purl.org/dc/terms/"/>
    <ds:schemaRef ds:uri="1f9baa8c-c2f0-4eb3-9c9c-15d450a4773e"/>
    <ds:schemaRef ds:uri="http://www.w3.org/XML/1998/namespace"/>
    <ds:schemaRef ds:uri="http://purl.org/dc/dcmitype/"/>
  </ds:schemaRefs>
</ds:datastoreItem>
</file>

<file path=customXml/itemProps3.xml><?xml version="1.0" encoding="utf-8"?>
<ds:datastoreItem xmlns:ds="http://schemas.openxmlformats.org/officeDocument/2006/customXml" ds:itemID="{93B49478-D011-4501-B46F-4DBD81EB1407}"/>
</file>

<file path=docProps/app.xml><?xml version="1.0" encoding="utf-8"?>
<Properties xmlns="http://schemas.openxmlformats.org/officeDocument/2006/extended-properties" xmlns:vt="http://schemas.openxmlformats.org/officeDocument/2006/docPropsVTypes">
  <Template>Office Theme</Template>
  <TotalTime>4056</TotalTime>
  <Words>2067</Words>
  <Application>Microsoft Office PowerPoint</Application>
  <PresentationFormat>Widescreen</PresentationFormat>
  <Paragraphs>292</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Ysgol Gyfun Gwyr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Sioned Hancock</dc:creator>
  <cp:lastModifiedBy>Wyman, Hilary</cp:lastModifiedBy>
  <cp:revision>455</cp:revision>
  <cp:lastPrinted>2020-02-27T17:02:43Z</cp:lastPrinted>
  <dcterms:created xsi:type="dcterms:W3CDTF">2018-06-29T09:42:34Z</dcterms:created>
  <dcterms:modified xsi:type="dcterms:W3CDTF">2020-02-28T10:19:19Z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0x0101005E8D75E50D38D1449095CDF5BED87B3E</vt:lpwstr>
  </property>
</Properties>
</file>