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5"/>
  </p:notesMasterIdLst>
  <p:sldIdLst>
    <p:sldId id="267" r:id="rId5"/>
    <p:sldId id="259" r:id="rId6"/>
    <p:sldId id="258" r:id="rId7"/>
    <p:sldId id="260" r:id="rId8"/>
    <p:sldId id="261" r:id="rId9"/>
    <p:sldId id="262" r:id="rId10"/>
    <p:sldId id="264" r:id="rId11"/>
    <p:sldId id="263" r:id="rId12"/>
    <p:sldId id="265" r:id="rId13"/>
    <p:sldId id="266" r:id="rId14"/>
  </p:sldIdLst>
  <p:sldSz cx="9906000" cy="6858000" type="A4"/>
  <p:notesSz cx="6797675" cy="9874250"/>
  <p:custDataLst>
    <p:tags r:id="rId16"/>
  </p:custDataLst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1D712A-BF73-4601-8328-D9E8E7378577}" v="5" dt="2020-02-27T11:07:06.0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3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yman, Hilary" userId="f3bca22b-3a42-4d89-8a24-ce254d13f28a" providerId="ADAL" clId="{0B1D712A-BF73-4601-8328-D9E8E7378577}"/>
    <pc:docChg chg="undo modSld">
      <pc:chgData name="Wyman, Hilary" userId="f3bca22b-3a42-4d89-8a24-ce254d13f28a" providerId="ADAL" clId="{0B1D712A-BF73-4601-8328-D9E8E7378577}" dt="2020-02-27T11:07:35.906" v="17" actId="1076"/>
      <pc:docMkLst>
        <pc:docMk/>
      </pc:docMkLst>
      <pc:sldChg chg="addSp delSp modSp">
        <pc:chgData name="Wyman, Hilary" userId="f3bca22b-3a42-4d89-8a24-ce254d13f28a" providerId="ADAL" clId="{0B1D712A-BF73-4601-8328-D9E8E7378577}" dt="2020-02-27T11:07:35.906" v="17" actId="1076"/>
        <pc:sldMkLst>
          <pc:docMk/>
          <pc:sldMk cId="0" sldId="267"/>
        </pc:sldMkLst>
        <pc:spChg chg="add del">
          <ac:chgData name="Wyman, Hilary" userId="f3bca22b-3a42-4d89-8a24-ce254d13f28a" providerId="ADAL" clId="{0B1D712A-BF73-4601-8328-D9E8E7378577}" dt="2020-02-27T11:06:52.713" v="10"/>
          <ac:spMkLst>
            <pc:docMk/>
            <pc:sldMk cId="0" sldId="267"/>
            <ac:spMk id="2" creationId="{4B716D17-9DE8-4F50-8458-0EDF20F8C858}"/>
          </ac:spMkLst>
        </pc:spChg>
        <pc:picChg chg="add del mod">
          <ac:chgData name="Wyman, Hilary" userId="f3bca22b-3a42-4d89-8a24-ce254d13f28a" providerId="ADAL" clId="{0B1D712A-BF73-4601-8328-D9E8E7378577}" dt="2020-02-27T10:29:55.335" v="8"/>
          <ac:picMkLst>
            <pc:docMk/>
            <pc:sldMk cId="0" sldId="267"/>
            <ac:picMk id="3" creationId="{61D8A1B5-FF40-489A-B408-36B9DBCE557A}"/>
          </ac:picMkLst>
        </pc:picChg>
        <pc:picChg chg="add mod">
          <ac:chgData name="Wyman, Hilary" userId="f3bca22b-3a42-4d89-8a24-ce254d13f28a" providerId="ADAL" clId="{0B1D712A-BF73-4601-8328-D9E8E7378577}" dt="2020-02-27T11:07:35.906" v="17" actId="1076"/>
          <ac:picMkLst>
            <pc:docMk/>
            <pc:sldMk cId="0" sldId="267"/>
            <ac:picMk id="4" creationId="{EFB496A5-D82C-4B94-B6D8-B49B6CC0FD6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1AFDEE0-7FF7-413C-9DB0-A555C83C2CD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999B60-02AA-4523-BF73-E9E9D153A41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5210E47-2F97-43A5-911D-4311030A1D92}" type="datetimeFigureOut">
              <a:rPr lang="en-GB"/>
              <a:pPr>
                <a:defRPr/>
              </a:pPr>
              <a:t>27/02/2020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009603F-2477-4AA4-9608-E86830ACBA5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1235075"/>
            <a:ext cx="4813300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7047F466-F156-41E7-AE65-F68849A9EB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1A2F3C-81DE-448C-BE55-279769089AC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0DAA17-BE4A-4C52-910D-9AE2F90ED3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4080A99-2261-4934-B8C8-14CD9DD80A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59C0B-FDFB-4D14-8907-752E2D290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7344F-EF80-461D-85ED-463300A1708D}" type="datetimeFigureOut">
              <a:rPr lang="en-US"/>
              <a:pPr>
                <a:defRPr/>
              </a:pPr>
              <a:t>2/27/2020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43F10A-A7A1-47C4-9E6D-97A789C02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F77C4-ACBF-4A85-A201-BE06A6380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02148-CEA0-4F4D-95C6-F9A9BCDEF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808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ED404E-41B4-45AE-BFA0-032ECE9CB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5BAC5-8BEA-423A-A408-550BD108CAEE}" type="datetimeFigureOut">
              <a:rPr lang="en-US"/>
              <a:pPr>
                <a:defRPr/>
              </a:pPr>
              <a:t>2/27/2020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56F254-AA3B-4352-ABDE-13625ACCA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61038-8A3A-458B-BC97-9D5CAD7D9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8EC61-71B6-48EE-89FD-9F97F02666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069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347DC9-AA40-4094-92DB-14A4BC80F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6A3D7-C0BD-42F5-85EF-DE2F5A03B4DB}" type="datetimeFigureOut">
              <a:rPr lang="en-US"/>
              <a:pPr>
                <a:defRPr/>
              </a:pPr>
              <a:t>2/27/2020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379AF-5876-4682-A69A-B418A3068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834E2-88EC-4443-A1EB-4F04B3EDE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2A7B8-9873-4443-8729-A82EF37E67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558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FA10D2-18D1-4D2B-B685-E2B1706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3F2E2-AEA3-4CB0-8E44-935E7D653D56}" type="datetimeFigureOut">
              <a:rPr lang="en-US"/>
              <a:pPr>
                <a:defRPr/>
              </a:pPr>
              <a:t>2/27/2020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100E1-7FB6-4250-8BB9-0D6C3E6E1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E26497-B720-4035-9CA7-BFFBECEF3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18986-A484-4192-BC6C-F95E5BD673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541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01F60-E9FA-49FC-A62F-33A563C79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2ECC7-8168-49D2-ACC5-14F17A5DD664}" type="datetimeFigureOut">
              <a:rPr lang="en-US"/>
              <a:pPr>
                <a:defRPr/>
              </a:pPr>
              <a:t>2/27/2020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CB06EE-8BA2-493A-9142-C4B2D414F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051D58-49FC-47FE-9F1E-6223C1958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BDD78-498F-463B-9CCA-3AB32885F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672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5372458-39F9-4E8C-BE84-BFF0F7BF4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E2BCF-855E-4C52-A0C5-9C83C86C6757}" type="datetimeFigureOut">
              <a:rPr lang="en-US"/>
              <a:pPr>
                <a:defRPr/>
              </a:pPr>
              <a:t>2/27/2020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C627032-7338-4873-852B-9E60149D6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43662A-C8F7-4996-8F5A-79110D3F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82A27-7D15-4E9D-B3C6-B5F0A7D67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318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F3D7A5B-D164-40ED-A1C2-0F0D6D83A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68FD3-6AA5-4419-AFFA-26FDFC1377C8}" type="datetimeFigureOut">
              <a:rPr lang="en-US"/>
              <a:pPr>
                <a:defRPr/>
              </a:pPr>
              <a:t>2/27/2020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DDF87D-5A42-4B69-81EA-6040997A4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6FB6ACC-7102-4359-9FC1-D607C7D4C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F551C-D58B-437F-9D54-FC4543405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268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1A41B3B-84D7-41B5-ABFA-40C4EF1AE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FF4D8-BAA4-4A5A-B6BF-67C8F4F74D81}" type="datetimeFigureOut">
              <a:rPr lang="en-US"/>
              <a:pPr>
                <a:defRPr/>
              </a:pPr>
              <a:t>2/27/2020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F0DC5A5-B250-4B6F-B0B1-69366FE41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F710059-D0BA-49F5-BB6B-140EEABA7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E8606-0763-4EB5-A247-F029D2CAD8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328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DD06BF6-B8C1-4015-A7BD-B1164A111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A265A-A589-4179-8ABF-45C85203E73A}" type="datetimeFigureOut">
              <a:rPr lang="en-US"/>
              <a:pPr>
                <a:defRPr/>
              </a:pPr>
              <a:t>2/27/2020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F1A6270-9A29-43E8-8E07-26B966DD2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F179F11-B08D-4EE0-A930-101F3B768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9F645-2322-4D33-B850-8F7D666877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201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E1457E9-5FDC-4FDE-973A-CB8DB344A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AC5A5-2090-4CB7-BD64-2432F1DFFA20}" type="datetimeFigureOut">
              <a:rPr lang="en-US"/>
              <a:pPr>
                <a:defRPr/>
              </a:pPr>
              <a:t>2/27/2020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E04D12D-B31F-471F-A365-F697906BF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F2550F0-6808-4D70-ADB1-BCA062797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DFDB7-1BBA-48EF-B5D1-9A097B852B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011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387DD55-BD1C-44F1-9EF7-39E88D865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FAF3F-9E9E-4E69-BE46-DF11421755B5}" type="datetimeFigureOut">
              <a:rPr lang="en-US"/>
              <a:pPr>
                <a:defRPr/>
              </a:pPr>
              <a:t>2/27/2020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46F24AB-AA70-40AA-8B73-E8F05D662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5230E9D-98CE-4A5F-BE36-158B1A264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32BC9-717C-4AFD-B51E-E387A2C33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19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990B2C9C-106A-4FB8-83ED-C6D2076B84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1038" y="365125"/>
            <a:ext cx="8543925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BA7B241-BCEE-4C18-9A19-AACD0415D2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6824E-FCE8-4444-9E26-7F0CBC30AF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3B307C1-1166-4EFA-9287-82F5DAEE5218}" type="datetimeFigureOut">
              <a:rPr lang="en-US"/>
              <a:pPr>
                <a:defRPr/>
              </a:pPr>
              <a:t>2/27/2020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FE64C-1B2A-4C0A-9F16-13D892555A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19AC48-BEA9-49A0-B629-B55CE44E0D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5B8314F-FB28-4BDD-A7B0-FB5D4474EF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4">
            <a:extLst>
              <a:ext uri="{FF2B5EF4-FFF2-40B4-BE49-F238E27FC236}">
                <a16:creationId xmlns:a16="http://schemas.microsoft.com/office/drawing/2014/main" id="{621DCA59-11F3-4540-8487-9D4276085D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b="1">
                <a:latin typeface="Century Gothic" panose="020B0502020202020204" pitchFamily="34" charset="0"/>
              </a:rPr>
              <a:t>Lesson on Resilience/Power of the Mind</a:t>
            </a:r>
            <a:br>
              <a:rPr lang="en-GB" altLang="en-US" sz="2400" b="1">
                <a:latin typeface="Century Gothic" panose="020B0502020202020204" pitchFamily="34" charset="0"/>
              </a:rPr>
            </a:br>
            <a:r>
              <a:rPr lang="en-GB" altLang="en-US" sz="2400" b="1">
                <a:latin typeface="Century Gothic" panose="020B0502020202020204" pitchFamily="34" charset="0"/>
              </a:rPr>
              <a:t>Theme – my wellbeing tool box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E6A5D78-9C89-4A61-AF5F-FAC353B9557A}"/>
              </a:ext>
            </a:extLst>
          </p:cNvPr>
          <p:cNvSpPr/>
          <p:nvPr/>
        </p:nvSpPr>
        <p:spPr>
          <a:xfrm>
            <a:off x="298450" y="327025"/>
            <a:ext cx="9153525" cy="61515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3"/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EFB496A5-D82C-4B94-B6D8-B49B6CC0FD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239" y="5050753"/>
            <a:ext cx="2460275" cy="109927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E6A5D78-9C89-4A61-AF5F-FAC353B9557A}"/>
              </a:ext>
            </a:extLst>
          </p:cNvPr>
          <p:cNvSpPr/>
          <p:nvPr/>
        </p:nvSpPr>
        <p:spPr>
          <a:xfrm>
            <a:off x="293688" y="260350"/>
            <a:ext cx="9023350" cy="63515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3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9FEC5A-2219-4ECD-BE14-4B756F67B189}"/>
              </a:ext>
            </a:extLst>
          </p:cNvPr>
          <p:cNvSpPr txBox="1"/>
          <p:nvPr/>
        </p:nvSpPr>
        <p:spPr>
          <a:xfrm>
            <a:off x="3567113" y="477838"/>
            <a:ext cx="5635625" cy="10350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lIns="74295" tIns="37148" rIns="74295" bIns="3714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en-US" altLang="en-US" sz="1400">
                <a:latin typeface="Century Gothic" panose="020B0502020202020204" pitchFamily="34" charset="0"/>
              </a:rPr>
              <a:t>The most important thing is to say something to someone. As soon as you share your feelings, it will feel as if a huge weight has been lifted off your shoulders.</a:t>
            </a:r>
          </a:p>
        </p:txBody>
      </p:sp>
      <p:sp>
        <p:nvSpPr>
          <p:cNvPr id="12292" name="TextBox 13">
            <a:extLst>
              <a:ext uri="{FF2B5EF4-FFF2-40B4-BE49-F238E27FC236}">
                <a16:creationId xmlns:a16="http://schemas.microsoft.com/office/drawing/2014/main" id="{62DA419E-9D8A-41A2-94F1-1B33174AFB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7113" y="2090738"/>
            <a:ext cx="5511800" cy="370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Century Gothic" panose="020B0502020202020204" pitchFamily="34" charset="0"/>
              </a:rPr>
              <a:t>Things that I can do to try to deal with difficult situations and potential challenges: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300" b="1">
                <a:latin typeface="Century Gothic" panose="020B0502020202020204" pitchFamily="34" charset="0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300" b="1">
                <a:latin typeface="Century Gothic" panose="020B0502020202020204" pitchFamily="34" charset="0"/>
              </a:rPr>
              <a:t>________________________________________________________________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600CE0-579E-4F37-ADAF-41B93AD79273}"/>
              </a:ext>
            </a:extLst>
          </p:cNvPr>
          <p:cNvSpPr/>
          <p:nvPr/>
        </p:nvSpPr>
        <p:spPr>
          <a:xfrm rot="21420000">
            <a:off x="374650" y="381000"/>
            <a:ext cx="3127375" cy="31511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en-US" altLang="en-US" sz="1400" b="1" dirty="0">
                <a:solidFill>
                  <a:srgbClr val="0C0C0C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Inspiration</a:t>
            </a:r>
          </a:p>
          <a:p>
            <a:pPr algn="ctr" eaLnBrk="1" hangingPunct="1">
              <a:lnSpc>
                <a:spcPct val="150000"/>
              </a:lnSpc>
              <a:defRPr/>
            </a:pPr>
            <a:endParaRPr lang="en-US" altLang="en-US" sz="1400" b="1" dirty="0">
              <a:solidFill>
                <a:srgbClr val="0C0C0C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300" dirty="0">
                <a:solidFill>
                  <a:srgbClr val="0C0C0C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Talk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300" dirty="0">
                <a:solidFill>
                  <a:srgbClr val="0C0C0C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Let your family support you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300" dirty="0">
                <a:solidFill>
                  <a:srgbClr val="0C0C0C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Investigate the issue that concerns you so that you feel more in control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300" dirty="0">
                <a:solidFill>
                  <a:srgbClr val="0C0C0C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Ask for help on social media</a:t>
            </a:r>
          </a:p>
          <a:p>
            <a:pPr eaLnBrk="1" hangingPunct="1">
              <a:defRPr/>
            </a:pPr>
            <a:endParaRPr lang="en-US" altLang="en-US" sz="1300" dirty="0">
              <a:solidFill>
                <a:srgbClr val="0C0C0C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282EB3-A700-4AC3-A45B-C76C86623DFA}"/>
              </a:ext>
            </a:extLst>
          </p:cNvPr>
          <p:cNvSpPr/>
          <p:nvPr/>
        </p:nvSpPr>
        <p:spPr>
          <a:xfrm rot="300000">
            <a:off x="555625" y="3486150"/>
            <a:ext cx="2587625" cy="2884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en-US" altLang="en-US" sz="1300">
                <a:solidFill>
                  <a:srgbClr val="0C0C0C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Make a plan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300">
                <a:solidFill>
                  <a:srgbClr val="0C0C0C"/>
                </a:solidFill>
                <a:latin typeface="Century Gothic" panose="020B0502020202020204" pitchFamily="34" charset="0"/>
              </a:rPr>
              <a:t>Call a helpline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300">
                <a:solidFill>
                  <a:srgbClr val="0C0C0C"/>
                </a:solidFill>
                <a:latin typeface="Century Gothic" panose="020B0502020202020204" pitchFamily="34" charset="0"/>
              </a:rPr>
              <a:t>Talk to someone at school 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300">
                <a:solidFill>
                  <a:srgbClr val="0C0C0C"/>
                </a:solidFill>
                <a:latin typeface="Century Gothic" panose="020B0502020202020204" pitchFamily="34" charset="0"/>
              </a:rPr>
              <a:t>Use art or music to understand what you are upset about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300">
                <a:solidFill>
                  <a:srgbClr val="0C0C0C"/>
                </a:solidFill>
                <a:latin typeface="Century Gothic" panose="020B0502020202020204" pitchFamily="34" charset="0"/>
              </a:rPr>
              <a:t>Accept that there is a problem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E6A5D78-9C89-4A61-AF5F-FAC353B9557A}"/>
              </a:ext>
            </a:extLst>
          </p:cNvPr>
          <p:cNvSpPr/>
          <p:nvPr/>
        </p:nvSpPr>
        <p:spPr>
          <a:xfrm>
            <a:off x="298450" y="327025"/>
            <a:ext cx="9153525" cy="61515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3"/>
          </a:p>
        </p:txBody>
      </p:sp>
      <p:sp>
        <p:nvSpPr>
          <p:cNvPr id="4099" name="TextBox 2">
            <a:extLst>
              <a:ext uri="{FF2B5EF4-FFF2-40B4-BE49-F238E27FC236}">
                <a16:creationId xmlns:a16="http://schemas.microsoft.com/office/drawing/2014/main" id="{164E47CF-0E2E-4B9E-A367-F439260025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388" y="487363"/>
            <a:ext cx="222885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Century Gothic" panose="020B0502020202020204" pitchFamily="34" charset="0"/>
              </a:rPr>
              <a:t>My Wellbeing Tool Box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D4AE040-D7C2-464E-8036-0E6D2651DBEA}"/>
              </a:ext>
            </a:extLst>
          </p:cNvPr>
          <p:cNvSpPr/>
          <p:nvPr/>
        </p:nvSpPr>
        <p:spPr>
          <a:xfrm>
            <a:off x="466725" y="2771775"/>
            <a:ext cx="4484688" cy="164623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3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B8933B-A909-44A0-8F9B-4D46858CEF43}"/>
              </a:ext>
            </a:extLst>
          </p:cNvPr>
          <p:cNvSpPr/>
          <p:nvPr/>
        </p:nvSpPr>
        <p:spPr>
          <a:xfrm>
            <a:off x="466725" y="4551363"/>
            <a:ext cx="4484688" cy="16446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3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F47B31-A4E7-4589-9EB7-E6F5454E7479}"/>
              </a:ext>
            </a:extLst>
          </p:cNvPr>
          <p:cNvSpPr/>
          <p:nvPr/>
        </p:nvSpPr>
        <p:spPr>
          <a:xfrm>
            <a:off x="5086350" y="2760663"/>
            <a:ext cx="4083050" cy="164623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3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225C98-0E3A-4781-BA65-3A3F554E33BE}"/>
              </a:ext>
            </a:extLst>
          </p:cNvPr>
          <p:cNvSpPr/>
          <p:nvPr/>
        </p:nvSpPr>
        <p:spPr>
          <a:xfrm>
            <a:off x="5086350" y="4562475"/>
            <a:ext cx="4083050" cy="16462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3"/>
          </a:p>
        </p:txBody>
      </p:sp>
      <p:sp>
        <p:nvSpPr>
          <p:cNvPr id="4104" name="TextBox 7">
            <a:extLst>
              <a:ext uri="{FF2B5EF4-FFF2-40B4-BE49-F238E27FC236}">
                <a16:creationId xmlns:a16="http://schemas.microsoft.com/office/drawing/2014/main" id="{56C3C9A4-F0C6-456E-9D7A-F4BD3E614A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388" y="808038"/>
            <a:ext cx="8758237" cy="1212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300" dirty="0">
                <a:latin typeface="Century Gothic" panose="020B0502020202020204" pitchFamily="34" charset="0"/>
                <a:cs typeface="Calibri" panose="020F0502020204030204" pitchFamily="34" charset="0"/>
              </a:rPr>
              <a:t>The first thing we need to do is think about the different things that make us feel good and keep us healthy. These things will be in our "Well-being Toolbox" which can include a variety of things. 'Nothing is too silly to put in the well-being tool box – if it makes you smile or keeps you healthy, it should go into the box...</a:t>
            </a:r>
          </a:p>
        </p:txBody>
      </p:sp>
      <p:pic>
        <p:nvPicPr>
          <p:cNvPr id="4105" name="Picture 9">
            <a:extLst>
              <a:ext uri="{FF2B5EF4-FFF2-40B4-BE49-F238E27FC236}">
                <a16:creationId xmlns:a16="http://schemas.microsoft.com/office/drawing/2014/main" id="{9E66AA72-5E52-4F2D-936D-2EC18049E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3219450"/>
            <a:ext cx="919163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1" descr="A picture containing object&#10;&#10;Description generated with very high confidence">
            <a:extLst>
              <a:ext uri="{FF2B5EF4-FFF2-40B4-BE49-F238E27FC236}">
                <a16:creationId xmlns:a16="http://schemas.microsoft.com/office/drawing/2014/main" id="{1DCF3EB6-45CD-4E2C-9903-16B53AB14B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900" y="2981325"/>
            <a:ext cx="1235075" cy="123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3">
            <a:extLst>
              <a:ext uri="{FF2B5EF4-FFF2-40B4-BE49-F238E27FC236}">
                <a16:creationId xmlns:a16="http://schemas.microsoft.com/office/drawing/2014/main" id="{754CA2DA-7F4D-47B6-8C76-B084148A1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900" y="4865688"/>
            <a:ext cx="12287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15" descr="A picture containing vector graphics&#10;&#10;Description generated with high confidence">
            <a:extLst>
              <a:ext uri="{FF2B5EF4-FFF2-40B4-BE49-F238E27FC236}">
                <a16:creationId xmlns:a16="http://schemas.microsoft.com/office/drawing/2014/main" id="{B6505EBF-4129-4767-A1B4-74B420C13D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19"/>
          <a:stretch>
            <a:fillRect/>
          </a:stretch>
        </p:blipFill>
        <p:spPr bwMode="auto">
          <a:xfrm>
            <a:off x="544513" y="4870450"/>
            <a:ext cx="1198562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9" name="TextBox 16">
            <a:extLst>
              <a:ext uri="{FF2B5EF4-FFF2-40B4-BE49-F238E27FC236}">
                <a16:creationId xmlns:a16="http://schemas.microsoft.com/office/drawing/2014/main" id="{FC97C05D-5802-42C4-BD8B-8BEF7EDB27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3863" y="2803525"/>
            <a:ext cx="31765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300" b="1" dirty="0">
                <a:latin typeface="Century Gothic" panose="020B0502020202020204" pitchFamily="34" charset="0"/>
              </a:rPr>
              <a:t>Be active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300" b="1" dirty="0">
              <a:latin typeface="Century Gothic" panose="020B050202020202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100" dirty="0">
                <a:latin typeface="Century Gothic" panose="020B0502020202020204" pitchFamily="34" charset="0"/>
                <a:cs typeface="Calibri" panose="020F0502020204030204" pitchFamily="34" charset="0"/>
              </a:rPr>
              <a:t>I love feeling the blood pumping around my body; it's a great way to get rid of temper, frustration and anxiety and to distract you from your worries.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400" dirty="0">
              <a:cs typeface="Calibri" panose="020F0502020204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400" dirty="0">
              <a:cs typeface="Calibri" panose="020F0502020204030204" pitchFamily="34" charset="0"/>
            </a:endParaRPr>
          </a:p>
        </p:txBody>
      </p:sp>
      <p:sp>
        <p:nvSpPr>
          <p:cNvPr id="4110" name="TextBox 17">
            <a:extLst>
              <a:ext uri="{FF2B5EF4-FFF2-40B4-BE49-F238E27FC236}">
                <a16:creationId xmlns:a16="http://schemas.microsoft.com/office/drawing/2014/main" id="{3806BB19-4E03-404A-AF21-32AF656C71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6525" y="2928938"/>
            <a:ext cx="2747963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300" b="1">
                <a:latin typeface="Century Gothic" panose="020B0502020202020204" pitchFamily="34" charset="0"/>
              </a:rPr>
              <a:t>Go outside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300" b="1">
              <a:latin typeface="Century Gothic" panose="020B050202020202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100">
                <a:latin typeface="Century Gothic" panose="020B0502020202020204" pitchFamily="34" charset="0"/>
                <a:cs typeface="Calibri" panose="020F0502020204030204" pitchFamily="34" charset="0"/>
              </a:rPr>
              <a:t>Go outside, go camping and wandering, go on trips, watch the sunrise and sunset, take the dog for a walk.</a:t>
            </a:r>
          </a:p>
        </p:txBody>
      </p:sp>
      <p:sp>
        <p:nvSpPr>
          <p:cNvPr id="4111" name="TextBox 18">
            <a:extLst>
              <a:ext uri="{FF2B5EF4-FFF2-40B4-BE49-F238E27FC236}">
                <a16:creationId xmlns:a16="http://schemas.microsoft.com/office/drawing/2014/main" id="{2F82FD8E-77B5-4810-BFF0-3D457D99B1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900" y="4662488"/>
            <a:ext cx="2938463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300" b="1">
                <a:latin typeface="Century Gothic" panose="020B0502020202020204" pitchFamily="34" charset="0"/>
              </a:rPr>
              <a:t>Contact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300" b="1">
              <a:latin typeface="Century Gothic" panose="020B050202020202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100">
                <a:latin typeface="Century Gothic" panose="020B0502020202020204" pitchFamily="34" charset="0"/>
                <a:cs typeface="Calibri" panose="020F0502020204030204" pitchFamily="34" charset="0"/>
              </a:rPr>
              <a:t>Time with family and friends, looking after pets, group activities, team sports, counselling, talking to friends online, Whatsapp groups.</a:t>
            </a:r>
          </a:p>
        </p:txBody>
      </p:sp>
      <p:sp>
        <p:nvSpPr>
          <p:cNvPr id="4112" name="TextBox 19">
            <a:extLst>
              <a:ext uri="{FF2B5EF4-FFF2-40B4-BE49-F238E27FC236}">
                <a16:creationId xmlns:a16="http://schemas.microsoft.com/office/drawing/2014/main" id="{87ABDA7B-7446-487F-A4C4-BB40D6DA69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6525" y="4684713"/>
            <a:ext cx="2747963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300" b="1">
                <a:latin typeface="Century Gothic" panose="020B0502020202020204" pitchFamily="34" charset="0"/>
              </a:rPr>
              <a:t>Keeping in touch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300" b="1">
              <a:latin typeface="Century Gothic" panose="020B050202020202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100">
                <a:latin typeface="Century Gothic" panose="020B0502020202020204" pitchFamily="34" charset="0"/>
                <a:cs typeface="Calibri" panose="020F0502020204030204" pitchFamily="34" charset="0"/>
              </a:rPr>
              <a:t>Sometimes I can't face being with other people but I can still have fun with my friends online and it helps me to feel better.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E6A5D78-9C89-4A61-AF5F-FAC353B9557A}"/>
              </a:ext>
            </a:extLst>
          </p:cNvPr>
          <p:cNvSpPr/>
          <p:nvPr/>
        </p:nvSpPr>
        <p:spPr>
          <a:xfrm>
            <a:off x="293688" y="288925"/>
            <a:ext cx="9245600" cy="61785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3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A4F856-A518-4939-9BFE-B83238D89B9C}"/>
              </a:ext>
            </a:extLst>
          </p:cNvPr>
          <p:cNvSpPr/>
          <p:nvPr/>
        </p:nvSpPr>
        <p:spPr>
          <a:xfrm>
            <a:off x="581025" y="506413"/>
            <a:ext cx="4194175" cy="184626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3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5970D4-E043-4DAC-B491-7B49D2F720D9}"/>
              </a:ext>
            </a:extLst>
          </p:cNvPr>
          <p:cNvSpPr/>
          <p:nvPr/>
        </p:nvSpPr>
        <p:spPr>
          <a:xfrm>
            <a:off x="581025" y="2470150"/>
            <a:ext cx="4194175" cy="19510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3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C7832D6-994A-4954-98A7-228166447DD3}"/>
              </a:ext>
            </a:extLst>
          </p:cNvPr>
          <p:cNvSpPr/>
          <p:nvPr/>
        </p:nvSpPr>
        <p:spPr>
          <a:xfrm>
            <a:off x="557213" y="4533900"/>
            <a:ext cx="4206875" cy="16557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3"/>
          </a:p>
        </p:txBody>
      </p:sp>
      <p:pic>
        <p:nvPicPr>
          <p:cNvPr id="5126" name="Picture 4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E57E8995-E8C4-4C28-B77C-205D2E3084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3" y="698500"/>
            <a:ext cx="1076325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861BE57-8338-4C31-BD64-952137C425C9}"/>
              </a:ext>
            </a:extLst>
          </p:cNvPr>
          <p:cNvSpPr/>
          <p:nvPr/>
        </p:nvSpPr>
        <p:spPr>
          <a:xfrm>
            <a:off x="4968875" y="506413"/>
            <a:ext cx="4227513" cy="223996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3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A6D0D1-50F3-4E22-A04E-B0ABFBBA7D14}"/>
              </a:ext>
            </a:extLst>
          </p:cNvPr>
          <p:cNvSpPr/>
          <p:nvPr/>
        </p:nvSpPr>
        <p:spPr>
          <a:xfrm>
            <a:off x="4978400" y="2917825"/>
            <a:ext cx="4217988" cy="32718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3"/>
          </a:p>
        </p:txBody>
      </p:sp>
      <p:pic>
        <p:nvPicPr>
          <p:cNvPr id="5129" name="Picture 11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26FFF462-DD77-49B6-B9EC-FFF29C66A1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4881563"/>
            <a:ext cx="754063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3" descr="A close up of a logo&#10;&#10;Description generated with high confidence">
            <a:extLst>
              <a:ext uri="{FF2B5EF4-FFF2-40B4-BE49-F238E27FC236}">
                <a16:creationId xmlns:a16="http://schemas.microsoft.com/office/drawing/2014/main" id="{9FDF61ED-062E-4CA7-9C8C-4A49C6A0F0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438" y="3843338"/>
            <a:ext cx="1336675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7" descr="A close up of a logo&#10;&#10;Description generated with high confidence">
            <a:extLst>
              <a:ext uri="{FF2B5EF4-FFF2-40B4-BE49-F238E27FC236}">
                <a16:creationId xmlns:a16="http://schemas.microsoft.com/office/drawing/2014/main" id="{EA475BD3-9A35-45FE-9FD8-F52F48C277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75" y="2854325"/>
            <a:ext cx="990600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19" descr="A close up of a logo&#10;&#10;Description generated with high confidence">
            <a:extLst>
              <a:ext uri="{FF2B5EF4-FFF2-40B4-BE49-F238E27FC236}">
                <a16:creationId xmlns:a16="http://schemas.microsoft.com/office/drawing/2014/main" id="{0BB4FE47-5621-48DA-9FE0-E13F0ABDD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700" y="787400"/>
            <a:ext cx="1360488" cy="139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3" name="TextBox 21">
            <a:extLst>
              <a:ext uri="{FF2B5EF4-FFF2-40B4-BE49-F238E27FC236}">
                <a16:creationId xmlns:a16="http://schemas.microsoft.com/office/drawing/2014/main" id="{68058D73-24EF-4288-A967-FFE6D08A20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3238" y="592138"/>
            <a:ext cx="2986087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300" b="1">
                <a:latin typeface="Century Gothic" panose="020B0502020202020204" pitchFamily="34" charset="0"/>
              </a:rPr>
              <a:t>Positive Diary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300" b="1">
              <a:latin typeface="Century Gothic" panose="020B050202020202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100">
                <a:latin typeface="Century Gothic" panose="020B0502020202020204" pitchFamily="34" charset="0"/>
                <a:cs typeface="Calibri" panose="020F0502020204030204" pitchFamily="34" charset="0"/>
              </a:rPr>
              <a:t>I have a diary where I write down one thing to be grateful for each day. Sometimes it's difficult to think of something but I always feel better when I've written something down. </a:t>
            </a:r>
          </a:p>
        </p:txBody>
      </p:sp>
      <p:sp>
        <p:nvSpPr>
          <p:cNvPr id="5134" name="TextBox 23">
            <a:extLst>
              <a:ext uri="{FF2B5EF4-FFF2-40B4-BE49-F238E27FC236}">
                <a16:creationId xmlns:a16="http://schemas.microsoft.com/office/drawing/2014/main" id="{98802895-658B-44DA-8987-81B9105F6A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9275" y="2679700"/>
            <a:ext cx="2940050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300" b="1">
                <a:latin typeface="Century Gothic" panose="020B0502020202020204" pitchFamily="34" charset="0"/>
              </a:rPr>
              <a:t>Playlist of my life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300" b="1">
              <a:latin typeface="Century Gothic" panose="020B050202020202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100">
                <a:latin typeface="Century Gothic" panose="020B0502020202020204" pitchFamily="34" charset="0"/>
                <a:cs typeface="Calibri" panose="020F0502020204030204" pitchFamily="34" charset="0"/>
              </a:rPr>
              <a:t>I find songs to represent all the different things I'm feeling and then I sing along to them. I want to feel a variety of different feelings. I try to finish with a positive song.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B25E01-C575-4393-B354-66F3B1198C58}"/>
              </a:ext>
            </a:extLst>
          </p:cNvPr>
          <p:cNvSpPr txBox="1"/>
          <p:nvPr/>
        </p:nvSpPr>
        <p:spPr>
          <a:xfrm>
            <a:off x="1670050" y="4748213"/>
            <a:ext cx="3041650" cy="8064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lIns="74295" tIns="37148" rIns="74295" bIns="3714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1300" b="1" dirty="0">
                <a:latin typeface="Century Gothic" panose="020B0502020202020204" pitchFamily="34" charset="0"/>
              </a:rPr>
              <a:t>A Worry Balloon</a:t>
            </a:r>
          </a:p>
          <a:p>
            <a:pPr eaLnBrk="1" hangingPunct="1">
              <a:defRPr/>
            </a:pPr>
            <a:endParaRPr lang="en-US" altLang="en-US" sz="1300" b="1" dirty="0">
              <a:latin typeface="Century Gothic" panose="020B050202020202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altLang="en-US" sz="1100" dirty="0">
                <a:latin typeface="Century Gothic" panose="020B0502020202020204" pitchFamily="34" charset="0"/>
                <a:cs typeface="Calibri" panose="020F0502020204030204" pitchFamily="34" charset="0"/>
              </a:rPr>
              <a:t>I write my worries on a balloon... then I blow it up before letting it go or bursting it.</a:t>
            </a:r>
          </a:p>
        </p:txBody>
      </p:sp>
      <p:sp>
        <p:nvSpPr>
          <p:cNvPr id="5136" name="TextBox 27">
            <a:extLst>
              <a:ext uri="{FF2B5EF4-FFF2-40B4-BE49-F238E27FC236}">
                <a16:creationId xmlns:a16="http://schemas.microsoft.com/office/drawing/2014/main" id="{DBFDC85A-D23D-46E7-B8D0-1AED86CDF7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5100" y="593725"/>
            <a:ext cx="2568575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300" b="1">
                <a:latin typeface="Century Gothic" panose="020B0502020202020204" pitchFamily="34" charset="0"/>
              </a:rPr>
              <a:t>Quiet time and relaxation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300" b="1">
              <a:latin typeface="Century Gothic" panose="020B050202020202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100">
                <a:latin typeface="Century Gothic" panose="020B0502020202020204" pitchFamily="34" charset="0"/>
                <a:cs typeface="Calibri" panose="020F0502020204030204" pitchFamily="34" charset="0"/>
              </a:rPr>
              <a:t>I like time to be my own – sleep in or have a long bath. I try to do things that make me feel happy like reading books, playing video games, listening to music, watching my favourite TV programmes and cooking.</a:t>
            </a:r>
          </a:p>
        </p:txBody>
      </p:sp>
      <p:sp>
        <p:nvSpPr>
          <p:cNvPr id="5137" name="TextBox 29">
            <a:extLst>
              <a:ext uri="{FF2B5EF4-FFF2-40B4-BE49-F238E27FC236}">
                <a16:creationId xmlns:a16="http://schemas.microsoft.com/office/drawing/2014/main" id="{01BCC99F-42FD-4DEC-8AD9-198FC7FA30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3363" y="3441700"/>
            <a:ext cx="2568575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300" b="1">
                <a:latin typeface="Century Gothic" panose="020B0502020202020204" pitchFamily="34" charset="0"/>
              </a:rPr>
              <a:t>The power of a cup of tea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300" b="1">
              <a:latin typeface="Century Gothic" panose="020B050202020202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100">
                <a:latin typeface="Century Gothic" panose="020B0502020202020204" pitchFamily="34" charset="0"/>
                <a:cs typeface="Calibri" panose="020F0502020204030204" pitchFamily="34" charset="0"/>
              </a:rPr>
              <a:t>We decided that a cup of tea makes everything better! But seriously... even when things are very bad, if you spend time making a hot cup of tea and sitting down to drink it, it gives you time to relax, focus and think about what you are going to do next.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E6A5D78-9C89-4A61-AF5F-FAC353B9557A}"/>
              </a:ext>
            </a:extLst>
          </p:cNvPr>
          <p:cNvSpPr/>
          <p:nvPr/>
        </p:nvSpPr>
        <p:spPr>
          <a:xfrm>
            <a:off x="279400" y="471488"/>
            <a:ext cx="9277350" cy="60928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3"/>
          </a:p>
        </p:txBody>
      </p:sp>
      <p:sp>
        <p:nvSpPr>
          <p:cNvPr id="6147" name="TextBox 2">
            <a:extLst>
              <a:ext uri="{FF2B5EF4-FFF2-40B4-BE49-F238E27FC236}">
                <a16:creationId xmlns:a16="http://schemas.microsoft.com/office/drawing/2014/main" id="{72F81FB8-647B-4B50-BB02-3EAFD115CA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9288" y="644525"/>
            <a:ext cx="4895850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Century Gothic" panose="020B0502020202020204" pitchFamily="34" charset="0"/>
              </a:rPr>
              <a:t>Things that support my well-being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US" altLang="en-US" sz="1800" b="1">
              <a:cs typeface="Calibri" panose="020F0502020204030204" pitchFamily="34" charset="0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cs typeface="Calibri" panose="020F0502020204030204" pitchFamily="34" charset="0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9C132B-909F-4AF5-B234-05AB0D936FD7}"/>
              </a:ext>
            </a:extLst>
          </p:cNvPr>
          <p:cNvSpPr/>
          <p:nvPr/>
        </p:nvSpPr>
        <p:spPr>
          <a:xfrm rot="-360000">
            <a:off x="673100" y="779463"/>
            <a:ext cx="3159125" cy="31003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en-US" altLang="en-US" sz="1500" b="1" dirty="0">
                <a:solidFill>
                  <a:srgbClr val="0C0C0C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Things to consider</a:t>
            </a:r>
          </a:p>
          <a:p>
            <a:pPr algn="ctr" eaLnBrk="1" hangingPunct="1">
              <a:lnSpc>
                <a:spcPct val="150000"/>
              </a:lnSpc>
              <a:defRPr/>
            </a:pPr>
            <a:endParaRPr lang="en-US" altLang="en-US" sz="1500" dirty="0">
              <a:solidFill>
                <a:srgbClr val="0C0C0C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500" dirty="0">
                <a:solidFill>
                  <a:srgbClr val="0C0C0C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What makes you happy?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500" dirty="0">
                <a:solidFill>
                  <a:srgbClr val="0C0C0C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What stops you from feeling bad?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500" dirty="0">
                <a:solidFill>
                  <a:srgbClr val="0C0C0C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What helps you to relax?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500" dirty="0">
                <a:solidFill>
                  <a:srgbClr val="0C0C0C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What draws your attention away from what you are worrying about?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C9FF19-09C5-46DE-A868-C9F429A9F468}"/>
              </a:ext>
            </a:extLst>
          </p:cNvPr>
          <p:cNvSpPr/>
          <p:nvPr/>
        </p:nvSpPr>
        <p:spPr>
          <a:xfrm rot="360000">
            <a:off x="503238" y="4113213"/>
            <a:ext cx="3603625" cy="21526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en-US" altLang="en-US" sz="1600" dirty="0">
                <a:solidFill>
                  <a:srgbClr val="0C0C0C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What worked particularly well in the past?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600" dirty="0">
                <a:solidFill>
                  <a:srgbClr val="0C0C0C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What new things would you like to try?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600" dirty="0">
                <a:solidFill>
                  <a:srgbClr val="0C0C0C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What have others suggested</a:t>
            </a:r>
            <a:r>
              <a:rPr lang="en-US" altLang="en-US" sz="1400" dirty="0">
                <a:solidFill>
                  <a:srgbClr val="0C0C0C"/>
                </a:solidFill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6150" name="Picture 10" descr="A close up of a device&#10;&#10;Description generated with high confidence">
            <a:extLst>
              <a:ext uri="{FF2B5EF4-FFF2-40B4-BE49-F238E27FC236}">
                <a16:creationId xmlns:a16="http://schemas.microsoft.com/office/drawing/2014/main" id="{CD783A1A-D762-4FFA-93E4-216688318E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838" y="639763"/>
            <a:ext cx="563562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E6A5D78-9C89-4A61-AF5F-FAC353B9557A}"/>
              </a:ext>
            </a:extLst>
          </p:cNvPr>
          <p:cNvSpPr/>
          <p:nvPr/>
        </p:nvSpPr>
        <p:spPr>
          <a:xfrm>
            <a:off x="293688" y="317500"/>
            <a:ext cx="9186862" cy="6372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3"/>
          </a:p>
        </p:txBody>
      </p:sp>
      <p:sp>
        <p:nvSpPr>
          <p:cNvPr id="7171" name="TextBox 2">
            <a:extLst>
              <a:ext uri="{FF2B5EF4-FFF2-40B4-BE49-F238E27FC236}">
                <a16:creationId xmlns:a16="http://schemas.microsoft.com/office/drawing/2014/main" id="{6D1664AB-7933-4A52-B2A7-66C09B1EFA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688" y="536575"/>
            <a:ext cx="371792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700" b="1">
                <a:solidFill>
                  <a:srgbClr val="538135"/>
                </a:solidFill>
                <a:latin typeface="Century Gothic" panose="020B0502020202020204" pitchFamily="34" charset="0"/>
              </a:rPr>
              <a:t>A plan for each day</a:t>
            </a:r>
          </a:p>
        </p:txBody>
      </p:sp>
      <p:sp>
        <p:nvSpPr>
          <p:cNvPr id="7172" name="TextBox 3">
            <a:extLst>
              <a:ext uri="{FF2B5EF4-FFF2-40B4-BE49-F238E27FC236}">
                <a16:creationId xmlns:a16="http://schemas.microsoft.com/office/drawing/2014/main" id="{41169169-DE7B-4865-B20E-D12BF8C6BB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1144588"/>
            <a:ext cx="8715375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600">
                <a:latin typeface="Century Gothic" panose="020B0502020202020204" pitchFamily="34" charset="0"/>
              </a:rPr>
              <a:t>Next we have to think about things we should try to do, or things we should avoid, to help us feel as good as possible.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67B4F9-2E14-4F9B-9AD7-C203B8F8B306}"/>
              </a:ext>
            </a:extLst>
          </p:cNvPr>
          <p:cNvSpPr/>
          <p:nvPr/>
        </p:nvSpPr>
        <p:spPr>
          <a:xfrm>
            <a:off x="293688" y="2268538"/>
            <a:ext cx="9186862" cy="44211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3"/>
          </a:p>
        </p:txBody>
      </p:sp>
      <p:pic>
        <p:nvPicPr>
          <p:cNvPr id="7174" name="Picture 6" descr="A close up of a logo&#10;&#10;Description generated with high confidence">
            <a:extLst>
              <a:ext uri="{FF2B5EF4-FFF2-40B4-BE49-F238E27FC236}">
                <a16:creationId xmlns:a16="http://schemas.microsoft.com/office/drawing/2014/main" id="{DCA42794-B01F-4083-9A22-E27C5D382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938" y="2368550"/>
            <a:ext cx="2346325" cy="169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extBox 13">
            <a:extLst>
              <a:ext uri="{FF2B5EF4-FFF2-40B4-BE49-F238E27FC236}">
                <a16:creationId xmlns:a16="http://schemas.microsoft.com/office/drawing/2014/main" id="{028E14D1-75D4-43B3-BB2B-46DABC2F76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2414588"/>
            <a:ext cx="4354512" cy="388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Century Gothic" panose="020B0502020202020204" pitchFamily="34" charset="0"/>
                <a:cs typeface="Calibri" panose="020F0502020204030204" pitchFamily="34" charset="0"/>
              </a:rPr>
              <a:t>Focus on the positives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Century Gothic" panose="020B0502020202020204" pitchFamily="34" charset="0"/>
                <a:cs typeface="Calibri" panose="020F0502020204030204" pitchFamily="34" charset="0"/>
              </a:rPr>
              <a:t>Smile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Century Gothic" panose="020B0502020202020204" pitchFamily="34" charset="0"/>
                <a:cs typeface="Calibri" panose="020F0502020204030204" pitchFamily="34" charset="0"/>
              </a:rPr>
              <a:t>Believe in yourself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Century Gothic" panose="020B0502020202020204" pitchFamily="34" charset="0"/>
                <a:cs typeface="Calibri" panose="020F0502020204030204" pitchFamily="34" charset="0"/>
              </a:rPr>
              <a:t>Focus on a reason to get out of bed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Century Gothic" panose="020B0502020202020204" pitchFamily="34" charset="0"/>
                <a:cs typeface="Calibri" panose="020F0502020204030204" pitchFamily="34" charset="0"/>
              </a:rPr>
              <a:t>Try new things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Century Gothic" panose="020B0502020202020204" pitchFamily="34" charset="0"/>
                <a:cs typeface="Calibri" panose="020F0502020204030204" pitchFamily="34" charset="0"/>
              </a:rPr>
              <a:t>Exercise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Century Gothic" panose="020B0502020202020204" pitchFamily="34" charset="0"/>
                <a:cs typeface="Calibri" panose="020F0502020204030204" pitchFamily="34" charset="0"/>
              </a:rPr>
              <a:t>Contact friends and people who are important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Century Gothic" panose="020B0502020202020204" pitchFamily="34" charset="0"/>
                <a:cs typeface="Calibri" panose="020F0502020204030204" pitchFamily="34" charset="0"/>
              </a:rPr>
              <a:t>Socialise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Century Gothic" panose="020B0502020202020204" pitchFamily="34" charset="0"/>
                <a:cs typeface="Calibri" panose="020F0502020204030204" pitchFamily="34" charset="0"/>
              </a:rPr>
              <a:t>Make time for yourself</a:t>
            </a:r>
          </a:p>
        </p:txBody>
      </p:sp>
      <p:sp>
        <p:nvSpPr>
          <p:cNvPr id="7176" name="TextBox 14">
            <a:extLst>
              <a:ext uri="{FF2B5EF4-FFF2-40B4-BE49-F238E27FC236}">
                <a16:creationId xmlns:a16="http://schemas.microsoft.com/office/drawing/2014/main" id="{1948783A-6189-4CCE-A6A5-C10490696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0538" y="2414588"/>
            <a:ext cx="4640262" cy="391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Century Gothic" panose="020B0502020202020204" pitchFamily="34" charset="0"/>
                <a:cs typeface="Calibri" panose="020F0502020204030204" pitchFamily="34" charset="0"/>
              </a:rPr>
              <a:t>Have a shower</a:t>
            </a:r>
          </a:p>
          <a:p>
            <a:pPr algn="r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Century Gothic" panose="020B0502020202020204" pitchFamily="34" charset="0"/>
              </a:rPr>
              <a:t>Relax</a:t>
            </a:r>
          </a:p>
          <a:p>
            <a:pPr algn="r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Century Gothic" panose="020B0502020202020204" pitchFamily="34" charset="0"/>
              </a:rPr>
              <a:t>Listen to music</a:t>
            </a:r>
          </a:p>
          <a:p>
            <a:pPr algn="r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Century Gothic" panose="020B0502020202020204" pitchFamily="34" charset="0"/>
              </a:rPr>
              <a:t>Speak to people in a positive way</a:t>
            </a:r>
          </a:p>
          <a:p>
            <a:pPr algn="r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Century Gothic" panose="020B0502020202020204" pitchFamily="34" charset="0"/>
              </a:rPr>
              <a:t>Get enough sleep</a:t>
            </a:r>
          </a:p>
          <a:p>
            <a:pPr algn="r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Century Gothic" panose="020B0502020202020204" pitchFamily="34" charset="0"/>
              </a:rPr>
              <a:t>Wear makeup</a:t>
            </a:r>
          </a:p>
          <a:p>
            <a:pPr algn="r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Century Gothic" panose="020B0502020202020204" pitchFamily="34" charset="0"/>
              </a:rPr>
              <a:t>Give yourself some space</a:t>
            </a:r>
          </a:p>
          <a:p>
            <a:pPr algn="r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Century Gothic" panose="020B0502020202020204" pitchFamily="34" charset="0"/>
              </a:rPr>
              <a:t>Eat meals regularly</a:t>
            </a:r>
          </a:p>
          <a:p>
            <a:pPr algn="r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Century Gothic" panose="020B0502020202020204" pitchFamily="34" charset="0"/>
              </a:rPr>
              <a:t>Positive use of phones and social media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2">
            <a:extLst>
              <a:ext uri="{FF2B5EF4-FFF2-40B4-BE49-F238E27FC236}">
                <a16:creationId xmlns:a16="http://schemas.microsoft.com/office/drawing/2014/main" id="{ED955D94-6DDF-4489-BE51-DA99B5C518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013" y="731838"/>
            <a:ext cx="2601912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700" b="1">
                <a:solidFill>
                  <a:srgbClr val="538135"/>
                </a:solidFill>
                <a:latin typeface="Century Gothic" panose="020B0502020202020204" pitchFamily="34" charset="0"/>
              </a:rPr>
              <a:t>Things to avoid</a:t>
            </a:r>
          </a:p>
        </p:txBody>
      </p:sp>
      <p:pic>
        <p:nvPicPr>
          <p:cNvPr id="8195" name="Picture 7" descr="A close up of a mans face&#10;&#10;Description generated with high confidence">
            <a:extLst>
              <a:ext uri="{FF2B5EF4-FFF2-40B4-BE49-F238E27FC236}">
                <a16:creationId xmlns:a16="http://schemas.microsoft.com/office/drawing/2014/main" id="{E1448A26-CEE3-4E45-9A14-F14A51F46A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1592263"/>
            <a:ext cx="2230437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9" descr="A close up of a mans face&#10;&#10;Description generated with high confidence">
            <a:extLst>
              <a:ext uri="{FF2B5EF4-FFF2-40B4-BE49-F238E27FC236}">
                <a16:creationId xmlns:a16="http://schemas.microsoft.com/office/drawing/2014/main" id="{7BF9DB0A-1DE7-45F8-B771-86289BD76C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3" y="1592263"/>
            <a:ext cx="2230437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11" descr="A close up of a mans face&#10;&#10;Description generated with high confidence">
            <a:extLst>
              <a:ext uri="{FF2B5EF4-FFF2-40B4-BE49-F238E27FC236}">
                <a16:creationId xmlns:a16="http://schemas.microsoft.com/office/drawing/2014/main" id="{7A3AF277-EC56-4A10-B587-49C16A093A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1592263"/>
            <a:ext cx="222885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5" descr="A close up of a mans face&#10;&#10;Description generated with high confidence">
            <a:extLst>
              <a:ext uri="{FF2B5EF4-FFF2-40B4-BE49-F238E27FC236}">
                <a16:creationId xmlns:a16="http://schemas.microsoft.com/office/drawing/2014/main" id="{37224228-BB73-401D-91E2-6E6C3F196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1604963"/>
            <a:ext cx="222885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17" descr="A close up of a mans face&#10;&#10;Description generated with high confidence">
            <a:extLst>
              <a:ext uri="{FF2B5EF4-FFF2-40B4-BE49-F238E27FC236}">
                <a16:creationId xmlns:a16="http://schemas.microsoft.com/office/drawing/2014/main" id="{548F0EBA-0D11-4B07-B5A3-9CF69D95F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188" y="3838575"/>
            <a:ext cx="2230437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19" descr="A close up of a mans face&#10;&#10;Description generated with high confidence">
            <a:extLst>
              <a:ext uri="{FF2B5EF4-FFF2-40B4-BE49-F238E27FC236}">
                <a16:creationId xmlns:a16="http://schemas.microsoft.com/office/drawing/2014/main" id="{9EF79F7B-F5D1-404D-8416-5EC318B67C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763" y="3838575"/>
            <a:ext cx="222885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21" descr="A close up of a mans face&#10;&#10;Description generated with high confidence">
            <a:extLst>
              <a:ext uri="{FF2B5EF4-FFF2-40B4-BE49-F238E27FC236}">
                <a16:creationId xmlns:a16="http://schemas.microsoft.com/office/drawing/2014/main" id="{C6B801C2-DC10-4398-A067-DFE15F0012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3838575"/>
            <a:ext cx="222885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23" descr="A close up of a mans face&#10;&#10;Description generated with high confidence">
            <a:extLst>
              <a:ext uri="{FF2B5EF4-FFF2-40B4-BE49-F238E27FC236}">
                <a16:creationId xmlns:a16="http://schemas.microsoft.com/office/drawing/2014/main" id="{5F42EB69-A9DC-422F-8DD6-704B941AD8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388" y="3827463"/>
            <a:ext cx="222885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3" name="TextBox 24">
            <a:extLst>
              <a:ext uri="{FF2B5EF4-FFF2-40B4-BE49-F238E27FC236}">
                <a16:creationId xmlns:a16="http://schemas.microsoft.com/office/drawing/2014/main" id="{4197C59D-349A-4F25-BD91-1C90067C57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3" y="1882775"/>
            <a:ext cx="6030912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Century Gothic" panose="020B0502020202020204" pitchFamily="34" charset="0"/>
              </a:rPr>
              <a:t>Being hard on yourself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Century Gothic" panose="020B0502020202020204" pitchFamily="34" charset="0"/>
                <a:cs typeface="Calibri" panose="020F0502020204030204" pitchFamily="34" charset="0"/>
              </a:rPr>
              <a:t>Focusing on the negatives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Century Gothic" panose="020B0502020202020204" pitchFamily="34" charset="0"/>
                <a:cs typeface="Calibri" panose="020F0502020204030204" pitchFamily="34" charset="0"/>
              </a:rPr>
              <a:t>Feeling guilty about spending time alone or going out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Century Gothic" panose="020B0502020202020204" pitchFamily="34" charset="0"/>
                <a:cs typeface="Calibri" panose="020F0502020204030204" pitchFamily="34" charset="0"/>
              </a:rPr>
              <a:t>Taking things personally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Century Gothic" panose="020B0502020202020204" pitchFamily="34" charset="0"/>
                <a:cs typeface="Calibri" panose="020F0502020204030204" pitchFamily="34" charset="0"/>
              </a:rPr>
              <a:t>Staying in bed all day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Century Gothic" panose="020B0502020202020204" pitchFamily="34" charset="0"/>
                <a:cs typeface="Calibri" panose="020F0502020204030204" pitchFamily="34" charset="0"/>
              </a:rPr>
              <a:t>Being alone all day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Century Gothic" panose="020B0502020202020204" pitchFamily="34" charset="0"/>
                <a:cs typeface="Calibri" panose="020F0502020204030204" pitchFamily="34" charset="0"/>
              </a:rPr>
              <a:t>Being anti-social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E6A5D78-9C89-4A61-AF5F-FAC353B9557A}"/>
              </a:ext>
            </a:extLst>
          </p:cNvPr>
          <p:cNvSpPr/>
          <p:nvPr/>
        </p:nvSpPr>
        <p:spPr>
          <a:xfrm>
            <a:off x="293688" y="288925"/>
            <a:ext cx="9255125" cy="6237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3"/>
          </a:p>
        </p:txBody>
      </p:sp>
      <p:sp>
        <p:nvSpPr>
          <p:cNvPr id="8205" name="TextBox 29">
            <a:extLst>
              <a:ext uri="{FF2B5EF4-FFF2-40B4-BE49-F238E27FC236}">
                <a16:creationId xmlns:a16="http://schemas.microsoft.com/office/drawing/2014/main" id="{19C2441E-A1DA-43D8-8088-61B478754A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2963" y="1876425"/>
            <a:ext cx="4760912" cy="348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Century Gothic" panose="020B0502020202020204" pitchFamily="34" charset="0"/>
              </a:rPr>
              <a:t>Negative use of social media</a:t>
            </a:r>
          </a:p>
          <a:p>
            <a:pPr algn="r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Century Gothic" panose="020B0502020202020204" pitchFamily="34" charset="0"/>
                <a:cs typeface="Calibri" panose="020F0502020204030204" pitchFamily="34" charset="0"/>
              </a:rPr>
              <a:t>Comparing yourself to others</a:t>
            </a:r>
          </a:p>
          <a:p>
            <a:pPr algn="r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Century Gothic" panose="020B0502020202020204" pitchFamily="34" charset="0"/>
                <a:cs typeface="Calibri" panose="020F0502020204030204" pitchFamily="34" charset="0"/>
              </a:rPr>
              <a:t>Worrying too much</a:t>
            </a:r>
          </a:p>
          <a:p>
            <a:pPr algn="r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Century Gothic" panose="020B0502020202020204" pitchFamily="34" charset="0"/>
                <a:cs typeface="Calibri" panose="020F0502020204030204" pitchFamily="34" charset="0"/>
              </a:rPr>
              <a:t>Keeping things to yourself</a:t>
            </a:r>
          </a:p>
          <a:p>
            <a:pPr algn="r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Century Gothic" panose="020B0502020202020204" pitchFamily="34" charset="0"/>
                <a:cs typeface="Calibri" panose="020F0502020204030204" pitchFamily="34" charset="0"/>
              </a:rPr>
              <a:t>Taking your anger out on other people</a:t>
            </a:r>
          </a:p>
          <a:p>
            <a:pPr algn="r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Century Gothic" panose="020B0502020202020204" pitchFamily="34" charset="0"/>
                <a:cs typeface="Calibri" panose="020F0502020204030204" pitchFamily="34" charset="0"/>
              </a:rPr>
              <a:t>Self-harm</a:t>
            </a:r>
          </a:p>
          <a:p>
            <a:pPr algn="r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Century Gothic" panose="020B0502020202020204" pitchFamily="34" charset="0"/>
                <a:cs typeface="Calibri" panose="020F0502020204030204" pitchFamily="34" charset="0"/>
              </a:rPr>
              <a:t>Smoking, alcohol consumption, drug taking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A close up of a logo&#10;&#10;Description generated with high confidence">
            <a:extLst>
              <a:ext uri="{FF2B5EF4-FFF2-40B4-BE49-F238E27FC236}">
                <a16:creationId xmlns:a16="http://schemas.microsoft.com/office/drawing/2014/main" id="{1EAB0FF2-6789-4400-BF5A-7B3D79D77B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279400"/>
            <a:ext cx="9264650" cy="613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E6A5D78-9C89-4A61-AF5F-FAC353B9557A}"/>
              </a:ext>
            </a:extLst>
          </p:cNvPr>
          <p:cNvSpPr/>
          <p:nvPr/>
        </p:nvSpPr>
        <p:spPr>
          <a:xfrm>
            <a:off x="293688" y="279400"/>
            <a:ext cx="9264650" cy="61309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3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9F2875-9DA9-4CE5-8A4E-B4FC548F6EC3}"/>
              </a:ext>
            </a:extLst>
          </p:cNvPr>
          <p:cNvSpPr/>
          <p:nvPr/>
        </p:nvSpPr>
        <p:spPr>
          <a:xfrm>
            <a:off x="1146175" y="1058863"/>
            <a:ext cx="7397750" cy="4508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3"/>
          </a:p>
        </p:txBody>
      </p:sp>
      <p:sp>
        <p:nvSpPr>
          <p:cNvPr id="9221" name="TextBox 24">
            <a:extLst>
              <a:ext uri="{FF2B5EF4-FFF2-40B4-BE49-F238E27FC236}">
                <a16:creationId xmlns:a16="http://schemas.microsoft.com/office/drawing/2014/main" id="{FD9E4F8F-7D21-491F-9C9E-B2FB0EF694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1263" y="1249363"/>
            <a:ext cx="7181850" cy="3275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Century Gothic" panose="020B0502020202020204" pitchFamily="34" charset="0"/>
              </a:rPr>
              <a:t>Things I know will make me feel better, but I don't do (</a:t>
            </a:r>
            <a:r>
              <a:rPr lang="en-US" altLang="en-US" sz="1400" b="1" i="1">
                <a:latin typeface="Century Gothic" panose="020B0502020202020204" pitchFamily="34" charset="0"/>
              </a:rPr>
              <a:t>much of it</a:t>
            </a:r>
            <a:r>
              <a:rPr lang="en-US" altLang="en-US" sz="1400" b="1">
                <a:latin typeface="Century Gothic" panose="020B0502020202020204" pitchFamily="34" charset="0"/>
              </a:rPr>
              <a:t>) at the moment: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Century Gothic" panose="020B0502020202020204" pitchFamily="34" charset="0"/>
              </a:rPr>
              <a:t>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Century Gothic" panose="020B0502020202020204" pitchFamily="34" charset="0"/>
              </a:rPr>
              <a:t>___________________________________________________________________________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Century Gothic" panose="020B0502020202020204" pitchFamily="34" charset="0"/>
              </a:rPr>
              <a:t>Things that I should avoid because they make me feel bad or worse.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Century Gothic" panose="020B0502020202020204" pitchFamily="34" charset="0"/>
              </a:rPr>
              <a:t>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Century Gothic" panose="020B0502020202020204" pitchFamily="34" charset="0"/>
              </a:rPr>
              <a:t>___________________________________________________________________________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E6A5D78-9C89-4A61-AF5F-FAC353B9557A}"/>
              </a:ext>
            </a:extLst>
          </p:cNvPr>
          <p:cNvSpPr/>
          <p:nvPr/>
        </p:nvSpPr>
        <p:spPr>
          <a:xfrm>
            <a:off x="293688" y="317500"/>
            <a:ext cx="9312275" cy="6189663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3"/>
          </a:p>
        </p:txBody>
      </p:sp>
      <p:pic>
        <p:nvPicPr>
          <p:cNvPr id="10243" name="Picture 5" descr="A close up of a logo&#10;&#10;Description generated with high confidence">
            <a:extLst>
              <a:ext uri="{FF2B5EF4-FFF2-40B4-BE49-F238E27FC236}">
                <a16:creationId xmlns:a16="http://schemas.microsoft.com/office/drawing/2014/main" id="{385D651B-E50F-4924-B102-C4EDE5F2E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317500"/>
            <a:ext cx="9239250" cy="618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89F2875-9DA9-4CE5-8A4E-B4FC548F6EC3}"/>
              </a:ext>
            </a:extLst>
          </p:cNvPr>
          <p:cNvSpPr/>
          <p:nvPr/>
        </p:nvSpPr>
        <p:spPr>
          <a:xfrm>
            <a:off x="952500" y="1096963"/>
            <a:ext cx="7546975" cy="48037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3"/>
          </a:p>
        </p:txBody>
      </p:sp>
      <p:sp>
        <p:nvSpPr>
          <p:cNvPr id="10245" name="TextBox 2">
            <a:extLst>
              <a:ext uri="{FF2B5EF4-FFF2-40B4-BE49-F238E27FC236}">
                <a16:creationId xmlns:a16="http://schemas.microsoft.com/office/drawing/2014/main" id="{BD37C254-3B2F-4973-9434-EDB3929A7E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500" y="1141413"/>
            <a:ext cx="2601913" cy="334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700" b="1">
                <a:solidFill>
                  <a:srgbClr val="538135"/>
                </a:solidFill>
                <a:latin typeface="Century Gothic" panose="020B0502020202020204" pitchFamily="34" charset="0"/>
              </a:rPr>
              <a:t>Daily care plan</a:t>
            </a:r>
          </a:p>
        </p:txBody>
      </p:sp>
      <p:sp>
        <p:nvSpPr>
          <p:cNvPr id="10246" name="TextBox 24">
            <a:extLst>
              <a:ext uri="{FF2B5EF4-FFF2-40B4-BE49-F238E27FC236}">
                <a16:creationId xmlns:a16="http://schemas.microsoft.com/office/drawing/2014/main" id="{92B3E5A0-0937-475D-9A5C-CF7EC43BD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3313" y="1536700"/>
            <a:ext cx="7078662" cy="3916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Century Gothic" panose="020B0502020202020204" pitchFamily="34" charset="0"/>
              </a:rPr>
              <a:t>Things I can do every day to help me feel as good as possible: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Century Gothic" panose="020B0502020202020204" pitchFamily="34" charset="0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US" altLang="en-US" sz="1400" b="1">
              <a:latin typeface="Century Gothic" panose="020B0502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Century Gothic" panose="020B0502020202020204" pitchFamily="34" charset="0"/>
              </a:rPr>
              <a:t>Things that I should do, but less often than on a daily basis, to help my health and my feeling of being health: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400" b="1">
                <a:latin typeface="Century Gothic" panose="020B0502020202020204" pitchFamily="34" charset="0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E6A5D78-9C89-4A61-AF5F-FAC353B9557A}"/>
              </a:ext>
            </a:extLst>
          </p:cNvPr>
          <p:cNvSpPr/>
          <p:nvPr/>
        </p:nvSpPr>
        <p:spPr>
          <a:xfrm>
            <a:off x="293688" y="279400"/>
            <a:ext cx="9245600" cy="62563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3"/>
          </a:p>
        </p:txBody>
      </p:sp>
      <p:sp>
        <p:nvSpPr>
          <p:cNvPr id="11267" name="TextBox 2">
            <a:extLst>
              <a:ext uri="{FF2B5EF4-FFF2-40B4-BE49-F238E27FC236}">
                <a16:creationId xmlns:a16="http://schemas.microsoft.com/office/drawing/2014/main" id="{FB1B35DE-5A60-458E-9F41-6B48A2D72E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" y="517525"/>
            <a:ext cx="3719513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700" b="1">
                <a:solidFill>
                  <a:srgbClr val="538135"/>
                </a:solidFill>
                <a:latin typeface="Century Gothic" panose="020B0502020202020204" pitchFamily="34" charset="0"/>
              </a:rPr>
              <a:t>Managing difficult situations</a:t>
            </a:r>
          </a:p>
        </p:txBody>
      </p:sp>
      <p:sp>
        <p:nvSpPr>
          <p:cNvPr id="11268" name="TextBox 3">
            <a:extLst>
              <a:ext uri="{FF2B5EF4-FFF2-40B4-BE49-F238E27FC236}">
                <a16:creationId xmlns:a16="http://schemas.microsoft.com/office/drawing/2014/main" id="{0EB5D7A7-5721-4671-B8C3-4350536081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375" y="1185863"/>
            <a:ext cx="5530850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400">
                <a:latin typeface="Century Gothic" panose="020B0502020202020204" pitchFamily="34" charset="0"/>
              </a:rPr>
              <a:t>Sometimes we will be in a situation that will cause us to behave in a certain way </a:t>
            </a:r>
            <a:r>
              <a:rPr lang="en-US" altLang="en-US" sz="1400" i="1">
                <a:latin typeface="Century Gothic" panose="020B0502020202020204" pitchFamily="34" charset="0"/>
              </a:rPr>
              <a:t>(trigger</a:t>
            </a:r>
            <a:r>
              <a:rPr lang="en-US" altLang="en-US" sz="1400">
                <a:latin typeface="Century Gothic" panose="020B0502020202020204" pitchFamily="34" charset="0"/>
              </a:rPr>
              <a:t>). Think of difficult situations and how you can manage them.</a:t>
            </a:r>
          </a:p>
        </p:txBody>
      </p:sp>
      <p:sp>
        <p:nvSpPr>
          <p:cNvPr id="11269" name="TextBox 13">
            <a:extLst>
              <a:ext uri="{FF2B5EF4-FFF2-40B4-BE49-F238E27FC236}">
                <a16:creationId xmlns:a16="http://schemas.microsoft.com/office/drawing/2014/main" id="{AAE16DA8-DA47-4841-BCD8-F468A10D0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375" y="3059113"/>
            <a:ext cx="5511800" cy="324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37148" rIns="74295" bIns="3714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300" b="1">
                <a:latin typeface="Century Gothic" panose="020B0502020202020204" pitchFamily="34" charset="0"/>
              </a:rPr>
              <a:t>Possible situations and challenges: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300" b="1">
                <a:latin typeface="Century Gothic" panose="020B0502020202020204" pitchFamily="34" charset="0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en-US" sz="1300" b="1">
                <a:latin typeface="Century Gothic" panose="020B0502020202020204" pitchFamily="34" charset="0"/>
              </a:rPr>
              <a:t>________________________________________________________________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600CE0-579E-4F37-ADAF-41B93AD79273}"/>
              </a:ext>
            </a:extLst>
          </p:cNvPr>
          <p:cNvSpPr/>
          <p:nvPr/>
        </p:nvSpPr>
        <p:spPr>
          <a:xfrm rot="-180000">
            <a:off x="6421438" y="522288"/>
            <a:ext cx="2746375" cy="28622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en-US" altLang="en-US" sz="1400" b="1" dirty="0">
                <a:solidFill>
                  <a:srgbClr val="0C0C0C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Things to consider</a:t>
            </a:r>
          </a:p>
          <a:p>
            <a:pPr algn="ctr" eaLnBrk="1" hangingPunct="1">
              <a:lnSpc>
                <a:spcPct val="150000"/>
              </a:lnSpc>
              <a:defRPr/>
            </a:pPr>
            <a:endParaRPr lang="en-US" altLang="en-US" sz="1400" b="1" dirty="0">
              <a:solidFill>
                <a:srgbClr val="0C0C0C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400" dirty="0">
                <a:solidFill>
                  <a:srgbClr val="0C0C0C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Examinations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400" dirty="0">
                <a:solidFill>
                  <a:srgbClr val="0C0C0C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End of a relationship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400" dirty="0">
                <a:solidFill>
                  <a:srgbClr val="0C0C0C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Friends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400" dirty="0">
                <a:solidFill>
                  <a:srgbClr val="0C0C0C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Moving school or class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400" dirty="0">
                <a:solidFill>
                  <a:srgbClr val="0C0C0C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Change </a:t>
            </a:r>
          </a:p>
          <a:p>
            <a:pPr eaLnBrk="1" hangingPunct="1">
              <a:defRPr/>
            </a:pPr>
            <a:endParaRPr lang="en-US" altLang="en-US" sz="1400" dirty="0">
              <a:solidFill>
                <a:srgbClr val="0C0C0C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282EB3-A700-4AC3-A45B-C76C86623DFA}"/>
              </a:ext>
            </a:extLst>
          </p:cNvPr>
          <p:cNvSpPr/>
          <p:nvPr/>
        </p:nvSpPr>
        <p:spPr>
          <a:xfrm rot="300000">
            <a:off x="6608763" y="3352800"/>
            <a:ext cx="2681287" cy="31051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en-US" altLang="en-US" sz="1400">
                <a:solidFill>
                  <a:srgbClr val="0C0C0C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Failure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400">
                <a:solidFill>
                  <a:srgbClr val="0C0C0C"/>
                </a:solidFill>
                <a:latin typeface="Century Gothic" panose="020B0502020202020204" pitchFamily="34" charset="0"/>
              </a:rPr>
              <a:t>Problems at home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400">
                <a:solidFill>
                  <a:srgbClr val="0C0C0C"/>
                </a:solidFill>
                <a:latin typeface="Century Gothic" panose="020B0502020202020204" pitchFamily="34" charset="0"/>
              </a:rPr>
              <a:t>Mental or physical health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400">
                <a:solidFill>
                  <a:srgbClr val="0C0C0C"/>
                </a:solidFill>
                <a:latin typeface="Century Gothic" panose="020B0502020202020204" pitchFamily="34" charset="0"/>
              </a:rPr>
              <a:t>Bullying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400">
                <a:solidFill>
                  <a:srgbClr val="0C0C0C"/>
                </a:solidFill>
                <a:latin typeface="Century Gothic" panose="020B0502020202020204" pitchFamily="34" charset="0"/>
              </a:rPr>
              <a:t>School holidays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400">
                <a:solidFill>
                  <a:srgbClr val="0C0C0C"/>
                </a:solidFill>
                <a:latin typeface="Century Gothic" panose="020B0502020202020204" pitchFamily="34" charset="0"/>
              </a:rPr>
              <a:t>Disappointment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en-US" sz="1400">
                <a:solidFill>
                  <a:srgbClr val="0C0C0C"/>
                </a:solidFill>
                <a:latin typeface="Century Gothic" panose="020B0502020202020204" pitchFamily="34" charset="0"/>
              </a:rPr>
              <a:t>Comparing yourself to others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4.05.30"/>
  <p:tag name="AS_VERSION" val="8.4.2.0"/>
  <p:tag name="AS_TITLE" val="Aspose.Slides for .NET 4.0 Client Profil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10ebebe9-ad9c-417c-96aa-6a2f5b72dbd6">
      <UserInfo>
        <DisplayName>Wyman, Hilary</DisplayName>
        <AccountId>260</AccountId>
        <AccountType/>
      </UserInfo>
    </SharedWithUsers>
    <QA xmlns="101960c9-2583-49a4-9434-4c0cad7b266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8D75E50D38D1449095CDF5BED87B3E" ma:contentTypeVersion="12" ma:contentTypeDescription="Create a new document." ma:contentTypeScope="" ma:versionID="cdd55c15040df07d87432335672962c6">
  <xsd:schema xmlns:xsd="http://www.w3.org/2001/XMLSchema" xmlns:xs="http://www.w3.org/2001/XMLSchema" xmlns:p="http://schemas.microsoft.com/office/2006/metadata/properties" xmlns:ns2="101960c9-2583-49a4-9434-4c0cad7b266a" xmlns:ns3="10ebebe9-ad9c-417c-96aa-6a2f5b72dbd6" targetNamespace="http://schemas.microsoft.com/office/2006/metadata/properties" ma:root="true" ma:fieldsID="3d85fff58a90e0b49dbd1520a97bd20a" ns2:_="" ns3:_="">
    <xsd:import namespace="101960c9-2583-49a4-9434-4c0cad7b266a"/>
    <xsd:import namespace="10ebebe9-ad9c-417c-96aa-6a2f5b72db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QA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1960c9-2583-49a4-9434-4c0cad7b26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QA" ma:index="11" nillable="true" ma:displayName="QA" ma:format="Dropdown" ma:internalName="QA">
      <xsd:simpleType>
        <xsd:restriction base="dms:Text">
          <xsd:maxLength value="255"/>
        </xsd:restriction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ebebe9-ad9c-417c-96aa-6a2f5b72dbd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D11127-E052-4CE2-8CDE-E9292EBE508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31215E-2967-4362-9DF7-5D5F622ADA03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8dc708ea-8035-414b-b787-3f94f4f03936"/>
    <ds:schemaRef ds:uri="1f9baa8c-c2f0-4eb3-9c9c-15d450a4773e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1A7C4FEA-7FAF-40B0-A4D8-A62186D767E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839</Words>
  <Application>Microsoft Office PowerPoint</Application>
  <PresentationFormat>A4 Paper (210x297 mm)</PresentationFormat>
  <Paragraphs>123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office theme</vt:lpstr>
      <vt:lpstr>Lesson on Resilience/Power of the Mind Theme – my wellbeing tool box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Rhodri Evans</dc:creator>
  <cp:lastModifiedBy>Wyman, Hilary</cp:lastModifiedBy>
  <cp:revision>15</cp:revision>
  <cp:lastPrinted>2020-02-26T14:12:49Z</cp:lastPrinted>
  <dcterms:modified xsi:type="dcterms:W3CDTF">2020-02-27T11:07:43Z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0x0101005E8D75E50D38D1449095CDF5BED87B3E</vt:lpwstr>
  </property>
  <property fmtid="{D5CDD505-2E9C-101B-9397-08002B2CF9AE}" pid="3" name="Translation Status">
    <vt:lpwstr>Not Started</vt:lpwstr>
  </property>
  <property fmtid="{D5CDD505-2E9C-101B-9397-08002B2CF9AE}" pid="4" name="Category">
    <vt:lpwstr>PowerPoint</vt:lpwstr>
  </property>
  <property fmtid="{D5CDD505-2E9C-101B-9397-08002B2CF9AE}" pid="5" name="email new upload">
    <vt:lpwstr>, </vt:lpwstr>
  </property>
  <property fmtid="{D5CDD505-2E9C-101B-9397-08002B2CF9AE}" pid="6" name="Send Completion Email">
    <vt:lpwstr>, </vt:lpwstr>
  </property>
  <property fmtid="{D5CDD505-2E9C-101B-9397-08002B2CF9AE}" pid="7" name="Cost Centre Code">
    <vt:lpwstr>3570IN</vt:lpwstr>
  </property>
  <property fmtid="{D5CDD505-2E9C-101B-9397-08002B2CF9AE}" pid="8" name="Description of Work">
    <vt:lpwstr>For GCSE HSCCC Next Steps CPD.
Word count approximate.
Apologies for short notice.</vt:lpwstr>
  </property>
  <property fmtid="{D5CDD505-2E9C-101B-9397-08002B2CF9AE}" pid="9" name="Word Count">
    <vt:lpwstr>950</vt:lpwstr>
  </property>
  <property fmtid="{D5CDD505-2E9C-101B-9397-08002B2CF9AE}" pid="10" name="Due Date">
    <vt:lpwstr>2020-02-26T00:00:00Z</vt:lpwstr>
  </property>
  <property fmtid="{D5CDD505-2E9C-101B-9397-08002B2CF9AE}" pid="11" name="Date Uploaded">
    <vt:lpwstr>2020-02-24T00:00:00Z</vt:lpwstr>
  </property>
  <property fmtid="{D5CDD505-2E9C-101B-9397-08002B2CF9AE}" pid="12" name="Requestors email">
    <vt:lpwstr>260;#Wyman, Hilary</vt:lpwstr>
  </property>
</Properties>
</file>