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ix Boyes" initials="A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CDBC"/>
    <a:srgbClr val="7BAF95"/>
    <a:srgbClr val="3CB668"/>
    <a:srgbClr val="2A7F49"/>
    <a:srgbClr val="369D5C"/>
    <a:srgbClr val="9BD19A"/>
    <a:srgbClr val="76D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3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92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40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BCDB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895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2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15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087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7166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701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48CA66-A653-4008-9682-A2418F4E62C6}" type="datetimeFigureOut">
              <a:rPr lang="en-GB" smtClean="0"/>
              <a:t>08/08/2016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000E6B-4536-45D2-8197-CAE0F8DEED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77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2776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5805264"/>
            <a:ext cx="17281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© OCR 2015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55996"/>
            <a:ext cx="9144000" cy="829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69D5C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3501008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H070 Topic Title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928" y="3653408"/>
            <a:ext cx="36004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H070 Topic Title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618" cy="6858000"/>
          </a:xfrm>
        </p:spPr>
      </p:pic>
      <p:sp>
        <p:nvSpPr>
          <p:cNvPr id="10" name="TextBox 9"/>
          <p:cNvSpPr txBox="1"/>
          <p:nvPr/>
        </p:nvSpPr>
        <p:spPr>
          <a:xfrm>
            <a:off x="323528" y="3644598"/>
            <a:ext cx="3600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H474/01 Exploring non-fiction and spoken texts</a:t>
            </a:r>
            <a:endParaRPr lang="en-GB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87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Guidance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This guide is designed to take you through H474/01 A </a:t>
            </a:r>
            <a:r>
              <a:rPr lang="en-GB" sz="1400" dirty="0"/>
              <a:t>Level English Language and Literature (EMC) exam paper.  </a:t>
            </a:r>
            <a:r>
              <a:rPr lang="en-GB" sz="1400" dirty="0" smtClean="0"/>
              <a:t>Its aim is to explain how candidates should approach each paper and how marks are awarded to the different questions.  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orange text boxes offer further explanation on the questions on the exam </a:t>
            </a:r>
          </a:p>
          <a:p>
            <a:pPr marL="0" indent="0">
              <a:buNone/>
            </a:pPr>
            <a:r>
              <a:rPr lang="en-GB" sz="1400" dirty="0" smtClean="0"/>
              <a:t>paper. They offer guidance on the wording of questions and what candidates </a:t>
            </a:r>
          </a:p>
          <a:p>
            <a:pPr marL="0" indent="0">
              <a:buNone/>
            </a:pPr>
            <a:r>
              <a:rPr lang="en-GB" sz="1400" dirty="0" smtClean="0"/>
              <a:t>should do in response to them.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The green text boxes focus on the awarding of marks for each question.  They give </a:t>
            </a:r>
          </a:p>
          <a:p>
            <a:pPr marL="0" indent="0">
              <a:buNone/>
            </a:pPr>
            <a:r>
              <a:rPr lang="en-GB" sz="1400" dirty="0" smtClean="0"/>
              <a:t>further information on </a:t>
            </a:r>
            <a:r>
              <a:rPr lang="en-GB" sz="1400" dirty="0"/>
              <a:t>the percentage of </a:t>
            </a:r>
            <a:r>
              <a:rPr lang="en-GB" sz="1400" dirty="0" smtClean="0"/>
              <a:t>each assessment objective attributed </a:t>
            </a:r>
          </a:p>
          <a:p>
            <a:pPr marL="0" indent="0">
              <a:buNone/>
            </a:pPr>
            <a:r>
              <a:rPr lang="en-GB" sz="1400" dirty="0" smtClean="0"/>
              <a:t>to each question</a:t>
            </a:r>
            <a:r>
              <a:rPr lang="en-GB" sz="1400" dirty="0"/>
              <a:t>. The percentage given is over the whole qualification.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4" name="Rounded Rectangle 3"/>
          <p:cNvSpPr/>
          <p:nvPr/>
        </p:nvSpPr>
        <p:spPr>
          <a:xfrm>
            <a:off x="7020271" y="2908354"/>
            <a:ext cx="2016224" cy="111728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will always be a comparison based on a cultural or social situation with a clear thematic link between the situations and/or experiences.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228183" y="3339570"/>
            <a:ext cx="792089" cy="30545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cxnSp>
      <p:sp>
        <p:nvSpPr>
          <p:cNvPr id="7" name="Rounded Rectangle 6"/>
          <p:cNvSpPr/>
          <p:nvPr/>
        </p:nvSpPr>
        <p:spPr>
          <a:xfrm>
            <a:off x="7039058" y="4400930"/>
            <a:ext cx="2016224" cy="506376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 (5%)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255681" y="4654118"/>
            <a:ext cx="792088" cy="253188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10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 rot="10800000" flipV="1">
            <a:off x="4982343" y="4125641"/>
            <a:ext cx="2905588" cy="1030241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Some of the spoken texts in both the anthology and unseen extracts will be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spontaneous/semi-spontaneous,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but will be confined to texts that are for a public audience, not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private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conversations.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6868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400" b="1" dirty="0" smtClean="0"/>
              <a:t> Exploring</a:t>
            </a:r>
            <a:r>
              <a:rPr lang="en-GB" sz="1400" b="1" dirty="0"/>
              <a:t> non-fiction and </a:t>
            </a:r>
            <a:r>
              <a:rPr lang="en-GB" sz="1400" b="1" dirty="0" smtClean="0"/>
              <a:t>spoken texts</a:t>
            </a:r>
          </a:p>
          <a:p>
            <a:pPr marL="0" indent="0" algn="ctr">
              <a:buNone/>
            </a:pPr>
            <a:r>
              <a:rPr lang="en-GB" sz="1400" b="1" dirty="0" smtClean="0"/>
              <a:t> </a:t>
            </a:r>
            <a:endParaRPr lang="en-GB" sz="1400" dirty="0"/>
          </a:p>
          <a:p>
            <a:pPr marL="0" indent="0" algn="ctr">
              <a:buNone/>
            </a:pPr>
            <a:r>
              <a:rPr lang="en-US" sz="1400" dirty="0" smtClean="0"/>
              <a:t> Read </a:t>
            </a:r>
            <a:r>
              <a:rPr lang="en-US" sz="1400" dirty="0"/>
              <a:t>the </a:t>
            </a:r>
            <a:r>
              <a:rPr lang="en-US" sz="1400" b="1" dirty="0"/>
              <a:t>two </a:t>
            </a:r>
            <a:r>
              <a:rPr lang="en-US" sz="1400" dirty="0"/>
              <a:t>text extracts and </a:t>
            </a:r>
            <a:r>
              <a:rPr lang="en-US" sz="1400" b="1" dirty="0"/>
              <a:t>answer the question</a:t>
            </a:r>
            <a:r>
              <a:rPr lang="en-US" sz="1400" dirty="0"/>
              <a:t>. </a:t>
            </a: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b="1" dirty="0" smtClean="0"/>
              <a:t>Text </a:t>
            </a:r>
            <a:r>
              <a:rPr lang="en-US" sz="1400" b="1" dirty="0"/>
              <a:t>A </a:t>
            </a:r>
            <a:r>
              <a:rPr lang="en-US" sz="1400" dirty="0"/>
              <a:t>from the anthology is a transcript of the BBC TV commentary at the Sochi Winter Olympics in February 2014. The two male commentators are watching the final of the men’s </a:t>
            </a:r>
            <a:r>
              <a:rPr lang="en-US" sz="1400" dirty="0" err="1"/>
              <a:t>halfpipe</a:t>
            </a:r>
            <a:r>
              <a:rPr lang="en-US" sz="1400" dirty="0"/>
              <a:t> snowboarding event. </a:t>
            </a:r>
          </a:p>
          <a:p>
            <a:pPr marL="0" indent="0">
              <a:buNone/>
            </a:pPr>
            <a:endParaRPr lang="en-US" sz="1400" b="1" dirty="0" smtClean="0"/>
          </a:p>
          <a:p>
            <a:pPr marL="0" indent="0">
              <a:buNone/>
            </a:pPr>
            <a:r>
              <a:rPr lang="en-US" sz="1400" b="1" dirty="0" smtClean="0"/>
              <a:t>Text </a:t>
            </a:r>
            <a:r>
              <a:rPr lang="en-US" sz="1400" b="1" dirty="0"/>
              <a:t>B </a:t>
            </a:r>
            <a:r>
              <a:rPr lang="en-US" sz="1400" dirty="0"/>
              <a:t>is an extract from an article on the BBC’s website. It is also about the Sochi Winter Olympics in February 2014. </a:t>
            </a:r>
          </a:p>
          <a:p>
            <a:pPr marL="0" indent="0">
              <a:buNone/>
            </a:pPr>
            <a:endParaRPr lang="en-US" sz="1400" b="1" dirty="0"/>
          </a:p>
          <a:p>
            <a:pPr>
              <a:spcBef>
                <a:spcPts val="0"/>
              </a:spcBef>
              <a:buAutoNum type="arabicPlain"/>
            </a:pPr>
            <a:r>
              <a:rPr lang="en-US" sz="1400" dirty="0" smtClean="0"/>
              <a:t>Carefully </a:t>
            </a:r>
            <a:r>
              <a:rPr lang="en-US" sz="1400" dirty="0"/>
              <a:t>read the </a:t>
            </a:r>
            <a:r>
              <a:rPr lang="en-US" sz="1400" b="1" dirty="0"/>
              <a:t>two </a:t>
            </a:r>
            <a:r>
              <a:rPr lang="en-US" sz="1400" dirty="0"/>
              <a:t>texts and compare the ways in which the speakers in </a:t>
            </a:r>
            <a:r>
              <a:rPr lang="en-US" sz="1400" b="1" dirty="0"/>
              <a:t>Text A </a:t>
            </a:r>
            <a:r>
              <a:rPr lang="en-US" sz="1400" dirty="0"/>
              <a:t>and the </a:t>
            </a:r>
            <a:r>
              <a:rPr lang="en-US" sz="1400" dirty="0" smtClean="0"/>
              <a:t>      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writer </a:t>
            </a:r>
            <a:r>
              <a:rPr lang="en-US" sz="1400" dirty="0"/>
              <a:t>in </a:t>
            </a:r>
            <a:r>
              <a:rPr lang="en-US" sz="1400" b="1" dirty="0"/>
              <a:t>Text B </a:t>
            </a:r>
            <a:r>
              <a:rPr lang="en-US" sz="1400" dirty="0"/>
              <a:t>present the event. </a:t>
            </a:r>
          </a:p>
          <a:p>
            <a:pPr>
              <a:spcBef>
                <a:spcPts val="0"/>
              </a:spcBef>
            </a:pPr>
            <a:endParaRPr lang="en-GB" sz="1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In </a:t>
            </a:r>
            <a:r>
              <a:rPr lang="en-US" sz="1400" dirty="0"/>
              <a:t>your answer you should </a:t>
            </a:r>
            <a:r>
              <a:rPr lang="en-US" sz="1400" dirty="0" err="1"/>
              <a:t>analyse</a:t>
            </a:r>
            <a:r>
              <a:rPr lang="en-US" sz="1400" dirty="0"/>
              <a:t> the impact that the different contexts have on language use,  </a:t>
            </a:r>
            <a:r>
              <a:rPr lang="en-US" sz="1400" dirty="0" smtClean="0"/>
              <a:t>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dirty="0"/>
              <a:t> </a:t>
            </a:r>
            <a:r>
              <a:rPr lang="en-US" sz="1400" dirty="0" smtClean="0"/>
              <a:t>      including </a:t>
            </a:r>
            <a:r>
              <a:rPr lang="en-US" sz="1400" dirty="0"/>
              <a:t>for example, mode, purpose and audience. </a:t>
            </a:r>
          </a:p>
          <a:p>
            <a:pPr marL="0" indent="0">
              <a:buNone/>
            </a:pPr>
            <a:r>
              <a:rPr lang="en-GB" sz="1400" b="1" dirty="0" smtClean="0"/>
              <a:t>                                                                                                                                                       [</a:t>
            </a:r>
            <a:r>
              <a:rPr lang="en-GB" sz="1400" b="1" dirty="0"/>
              <a:t>32]</a:t>
            </a:r>
            <a:endParaRPr lang="en-GB" sz="1400" dirty="0"/>
          </a:p>
          <a:p>
            <a:pPr marL="0" indent="0">
              <a:buNone/>
            </a:pPr>
            <a:r>
              <a:rPr lang="en-GB" sz="1400" b="1" dirty="0" smtClean="0"/>
              <a:t>                                                                                                                                            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796136" y="2942516"/>
            <a:ext cx="2905587" cy="18722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component has a clear linguistic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focus.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It requires a comparative and contextual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study:</a:t>
            </a:r>
          </a:p>
          <a:p>
            <a:pPr marL="171450" indent="-171450">
              <a:buFontTx/>
              <a:buChar char="-"/>
            </a:pP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two texts will always be linked, thematically or stylistically, with the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unseen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text acting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as a foil to the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anthology one.</a:t>
            </a:r>
          </a:p>
          <a:p>
            <a:pPr marL="171450" indent="-171450">
              <a:buFontTx/>
              <a:buChar char="-"/>
            </a:pP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Candidates compare the texts in terms of ideas, language and context, even when the extract is from a graphic novel such as   </a:t>
            </a:r>
          </a:p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GB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Persepolis.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5364088" y="4395574"/>
            <a:ext cx="1709912" cy="83830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AO1:  4%</a:t>
            </a: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AO2:  3%  </a:t>
            </a: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AO3:  4% </a:t>
            </a: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AO4:  5%  </a:t>
            </a:r>
          </a:p>
          <a:p>
            <a:r>
              <a:rPr lang="pt-B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16%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of total A level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683570" y="3261040"/>
            <a:ext cx="4318242" cy="103205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6901523" y="188640"/>
            <a:ext cx="2016224" cy="8640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This is a 1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hour closed text written examination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one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anthology text and an unseen text are printed in the examination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paper.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1043608" y="3994107"/>
            <a:ext cx="1903258" cy="1051579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8" idx="1"/>
          </p:cNvCxnSpPr>
          <p:nvPr/>
        </p:nvCxnSpPr>
        <p:spPr>
          <a:xfrm flipH="1" flipV="1">
            <a:off x="1115616" y="2132856"/>
            <a:ext cx="4680520" cy="1745764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/>
          <p:cNvSpPr/>
          <p:nvPr/>
        </p:nvSpPr>
        <p:spPr>
          <a:xfrm>
            <a:off x="1893934" y="5060379"/>
            <a:ext cx="2078325" cy="768274"/>
          </a:xfrm>
          <a:prstGeom prst="roundRect">
            <a:avLst/>
          </a:prstGeom>
          <a:ln>
            <a:solidFill>
              <a:srgbClr val="F6924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The wording of the instructions will always be the same.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Straight Arrow Connector 37"/>
          <p:cNvCxnSpPr>
            <a:stCxn id="37" idx="3"/>
          </p:cNvCxnSpPr>
          <p:nvPr/>
        </p:nvCxnSpPr>
        <p:spPr>
          <a:xfrm flipV="1">
            <a:off x="7074000" y="4395575"/>
            <a:ext cx="900657" cy="419149"/>
          </a:xfrm>
          <a:prstGeom prst="straightConnector1">
            <a:avLst/>
          </a:prstGeom>
          <a:ln w="28575">
            <a:solidFill>
              <a:srgbClr val="B7D44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479635" y="32443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3995936" y="633910"/>
            <a:ext cx="2926232" cy="418826"/>
          </a:xfrm>
          <a:prstGeom prst="straightConnector1">
            <a:avLst/>
          </a:prstGeom>
          <a:ln w="28575">
            <a:solidFill>
              <a:srgbClr val="F6924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440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8" grpId="0" animBg="1"/>
      <p:bldP spid="37" grpId="0" animBg="1"/>
      <p:bldP spid="27" grpId="0" animBg="1"/>
      <p:bldP spid="33" grpId="0" animBg="1"/>
    </p:bld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1818</TotalTime>
  <Words>454</Words>
  <Application>Microsoft Office PowerPoint</Application>
  <PresentationFormat>On-screen Show (4:3)</PresentationFormat>
  <Paragraphs>47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1_Custom Design</vt:lpstr>
      <vt:lpstr>PowerPoint Presentation</vt:lpstr>
      <vt:lpstr>Guidance</vt:lpstr>
      <vt:lpstr>PowerPoint Presentation</vt:lpstr>
    </vt:vector>
  </TitlesOfParts>
  <Company>Cambridge Assessment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Level English Language and Literature (EMC) H47401 interactive SAM</dc:title>
  <dc:creator>OCR</dc:creator>
  <cp:keywords>English, Language, Literature, Non-fiction, spoken, written, texts</cp:keywords>
  <cp:lastModifiedBy>Edward Stokes</cp:lastModifiedBy>
  <cp:revision>24</cp:revision>
  <dcterms:created xsi:type="dcterms:W3CDTF">2015-10-07T12:54:48Z</dcterms:created>
  <dcterms:modified xsi:type="dcterms:W3CDTF">2016-08-08T12:23:58Z</dcterms:modified>
</cp:coreProperties>
</file>