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7" r:id="rId2"/>
    <p:sldId id="262" r:id="rId3"/>
    <p:sldId id="260" r:id="rId4"/>
    <p:sldId id="261"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x Boyes" initials="AB"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BCDBC"/>
    <a:srgbClr val="7BAF95"/>
    <a:srgbClr val="3CB668"/>
    <a:srgbClr val="2A7F49"/>
    <a:srgbClr val="369D5C"/>
    <a:srgbClr val="9BD19A"/>
    <a:srgbClr val="76D0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1922639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ABCDBC"/>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145087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227166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2389701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08/08/2016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179512" y="580526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2015</a:t>
            </a:r>
            <a:endParaRPr lang="en-GB" sz="800" dirty="0">
              <a:latin typeface="Arial" panose="020B0604020202020204" pitchFamily="34" charset="0"/>
              <a:cs typeface="Arial" panose="020B0604020202020204" pitchFamily="34" charset="0"/>
            </a:endParaRPr>
          </a:p>
        </p:txBody>
      </p:sp>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55996"/>
            <a:ext cx="9144000" cy="829388"/>
          </a:xfrm>
          <a:prstGeom prst="rect">
            <a:avLst/>
          </a:prstGeom>
        </p:spPr>
      </p:pic>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rgbClr val="369D5C"/>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dirty="0"/>
          </a:p>
        </p:txBody>
      </p:sp>
      <p:sp>
        <p:nvSpPr>
          <p:cNvPr id="8" name="TextBox 7"/>
          <p:cNvSpPr txBox="1"/>
          <p:nvPr/>
        </p:nvSpPr>
        <p:spPr>
          <a:xfrm>
            <a:off x="323528" y="3501008"/>
            <a:ext cx="3600400" cy="492443"/>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H070 Topic Title</a:t>
            </a:r>
            <a:endParaRPr lang="en-GB" sz="2600"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475928" y="3653408"/>
            <a:ext cx="3600400" cy="492443"/>
          </a:xfrm>
          <a:prstGeom prst="rect">
            <a:avLst/>
          </a:prstGeom>
          <a:noFill/>
        </p:spPr>
        <p:txBody>
          <a:bodyPr wrap="square" rtlCol="0">
            <a:spAutoFit/>
          </a:bodyPr>
          <a:lstStyle/>
          <a:p>
            <a:r>
              <a:rPr lang="en-GB" sz="2600" b="1" dirty="0" smtClean="0">
                <a:solidFill>
                  <a:schemeClr val="bg1"/>
                </a:solidFill>
                <a:latin typeface="Arial" panose="020B0604020202020204" pitchFamily="34" charset="0"/>
                <a:cs typeface="Arial" panose="020B0604020202020204" pitchFamily="34" charset="0"/>
              </a:rPr>
              <a:t>H070 Topic Title</a:t>
            </a:r>
            <a:endParaRPr lang="en-GB" sz="2600" b="1" dirty="0">
              <a:solidFill>
                <a:schemeClr val="bg1"/>
              </a:solidFill>
              <a:latin typeface="Arial" panose="020B0604020202020204" pitchFamily="34" charset="0"/>
              <a:cs typeface="Arial" panose="020B0604020202020204" pitchFamily="34" charset="0"/>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2618" cy="6858000"/>
          </a:xfrm>
        </p:spPr>
      </p:pic>
      <p:sp>
        <p:nvSpPr>
          <p:cNvPr id="10" name="TextBox 9"/>
          <p:cNvSpPr txBox="1"/>
          <p:nvPr/>
        </p:nvSpPr>
        <p:spPr>
          <a:xfrm>
            <a:off x="442469" y="3644598"/>
            <a:ext cx="3600400" cy="1292662"/>
          </a:xfrm>
          <a:prstGeom prst="rect">
            <a:avLst/>
          </a:prstGeom>
          <a:noFill/>
        </p:spPr>
        <p:txBody>
          <a:bodyPr wrap="square" rtlCol="0">
            <a:spAutoFit/>
          </a:bodyPr>
          <a:lstStyle/>
          <a:p>
            <a:r>
              <a:rPr lang="en-GB" sz="2600" b="1" dirty="0">
                <a:solidFill>
                  <a:schemeClr val="bg1"/>
                </a:solidFill>
                <a:latin typeface="Arial" panose="020B0604020202020204" pitchFamily="34" charset="0"/>
                <a:cs typeface="Arial" panose="020B0604020202020204" pitchFamily="34" charset="0"/>
              </a:rPr>
              <a:t>H474/02 The language of poetry and plays</a:t>
            </a:r>
          </a:p>
        </p:txBody>
      </p:sp>
    </p:spTree>
    <p:extLst>
      <p:ext uri="{BB962C8B-B14F-4D97-AF65-F5344CB8AC3E}">
        <p14:creationId xmlns:p14="http://schemas.microsoft.com/office/powerpoint/2010/main" val="3417870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Guidance</a:t>
            </a:r>
            <a:endParaRPr lang="en-GB" dirty="0"/>
          </a:p>
        </p:txBody>
      </p:sp>
      <p:sp>
        <p:nvSpPr>
          <p:cNvPr id="3" name="Content Placeholder 2"/>
          <p:cNvSpPr>
            <a:spLocks noGrp="1"/>
          </p:cNvSpPr>
          <p:nvPr>
            <p:ph idx="1"/>
          </p:nvPr>
        </p:nvSpPr>
        <p:spPr/>
        <p:txBody>
          <a:bodyPr>
            <a:normAutofit/>
          </a:bodyPr>
          <a:lstStyle/>
          <a:p>
            <a:pPr marL="0" indent="0">
              <a:buNone/>
            </a:pPr>
            <a:r>
              <a:rPr lang="en-GB" sz="1400" dirty="0" smtClean="0"/>
              <a:t>This guide is designed to take you through H474/02 A </a:t>
            </a:r>
            <a:r>
              <a:rPr lang="en-GB" sz="1400" dirty="0"/>
              <a:t>Level English Language and Literature (EMC) exam paper.  </a:t>
            </a:r>
            <a:r>
              <a:rPr lang="en-GB" sz="1400" dirty="0" smtClean="0"/>
              <a:t>Its aim is to explain how candidates should approach each paper and how marks are awarded to the different questions.  </a:t>
            </a:r>
          </a:p>
          <a:p>
            <a:pPr marL="0" indent="0">
              <a:buNone/>
            </a:pPr>
            <a:endParaRPr lang="en-GB" sz="1400" dirty="0"/>
          </a:p>
          <a:p>
            <a:pPr marL="0" indent="0">
              <a:buNone/>
            </a:pPr>
            <a:r>
              <a:rPr lang="en-GB" sz="1400" dirty="0" smtClean="0"/>
              <a:t>The advice given is the same for all questions across all of the set texts as question wording and structure is consistent. </a:t>
            </a:r>
            <a:endParaRPr lang="en-GB" sz="1400" dirty="0"/>
          </a:p>
          <a:p>
            <a:pPr marL="0" indent="0">
              <a:buNone/>
            </a:pPr>
            <a:endParaRPr lang="en-GB" sz="1400" dirty="0" smtClean="0"/>
          </a:p>
          <a:p>
            <a:pPr marL="0" indent="0">
              <a:buNone/>
            </a:pPr>
            <a:r>
              <a:rPr lang="en-GB" sz="1400" dirty="0" smtClean="0"/>
              <a:t>The orange text boxes offer further explanation on the questions on the exam </a:t>
            </a:r>
          </a:p>
          <a:p>
            <a:pPr marL="0" indent="0">
              <a:buNone/>
            </a:pPr>
            <a:r>
              <a:rPr lang="en-GB" sz="1400" dirty="0" smtClean="0"/>
              <a:t>paper. They offer guidance on the wording of questions and what candidates </a:t>
            </a:r>
          </a:p>
          <a:p>
            <a:pPr marL="0" indent="0">
              <a:buNone/>
            </a:pPr>
            <a:r>
              <a:rPr lang="en-GB" sz="1400" dirty="0" smtClean="0"/>
              <a:t>should do in response to them.</a:t>
            </a:r>
          </a:p>
          <a:p>
            <a:pPr marL="0" indent="0">
              <a:buNone/>
            </a:pPr>
            <a:endParaRPr lang="en-GB" sz="1400" dirty="0" smtClean="0"/>
          </a:p>
          <a:p>
            <a:pPr marL="0" indent="0">
              <a:buNone/>
            </a:pPr>
            <a:r>
              <a:rPr lang="en-GB" sz="1400" dirty="0" smtClean="0"/>
              <a:t>The green text boxes focus on the awarding of marks for each question.  They give </a:t>
            </a:r>
          </a:p>
          <a:p>
            <a:pPr marL="0" indent="0">
              <a:buNone/>
            </a:pPr>
            <a:r>
              <a:rPr lang="en-GB" sz="1400" dirty="0" smtClean="0"/>
              <a:t>further information on </a:t>
            </a:r>
            <a:r>
              <a:rPr lang="en-GB" sz="1400" dirty="0"/>
              <a:t>the percentage of </a:t>
            </a:r>
            <a:r>
              <a:rPr lang="en-GB" sz="1400" dirty="0" smtClean="0"/>
              <a:t>each assessment objective attributed </a:t>
            </a:r>
          </a:p>
          <a:p>
            <a:pPr marL="0" indent="0">
              <a:buNone/>
            </a:pPr>
            <a:r>
              <a:rPr lang="en-GB" sz="1400" dirty="0" smtClean="0"/>
              <a:t>to each question</a:t>
            </a:r>
            <a:r>
              <a:rPr lang="en-GB" sz="1400" dirty="0"/>
              <a:t>. The percentage given is over the whole qualification.</a:t>
            </a:r>
          </a:p>
          <a:p>
            <a:pPr marL="0" indent="0">
              <a:buNone/>
            </a:pPr>
            <a:endParaRPr lang="en-GB" sz="1400" dirty="0" smtClean="0"/>
          </a:p>
          <a:p>
            <a:pPr marL="0" indent="0">
              <a:buNone/>
            </a:pPr>
            <a:endParaRPr lang="en-GB" sz="1400" dirty="0"/>
          </a:p>
          <a:p>
            <a:pPr marL="0" indent="0">
              <a:buNone/>
            </a:pPr>
            <a:endParaRPr lang="en-GB" sz="1400" dirty="0"/>
          </a:p>
        </p:txBody>
      </p:sp>
      <p:sp>
        <p:nvSpPr>
          <p:cNvPr id="4" name="Rounded Rectangle 3"/>
          <p:cNvSpPr/>
          <p:nvPr/>
        </p:nvSpPr>
        <p:spPr>
          <a:xfrm>
            <a:off x="7020271" y="2908354"/>
            <a:ext cx="2016224" cy="111728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will always be a comparison based on a cultural or social situation with a clear thematic link between the situations and/or experiences.</a:t>
            </a:r>
            <a:endParaRPr lang="en-GB" sz="1000" dirty="0">
              <a:latin typeface="Arial" panose="020B0604020202020204" pitchFamily="34" charset="0"/>
              <a:cs typeface="Arial" panose="020B0604020202020204" pitchFamily="34" charset="0"/>
            </a:endParaRPr>
          </a:p>
        </p:txBody>
      </p:sp>
      <p:cxnSp>
        <p:nvCxnSpPr>
          <p:cNvPr id="5" name="Straight Arrow Connector 4"/>
          <p:cNvCxnSpPr/>
          <p:nvPr/>
        </p:nvCxnSpPr>
        <p:spPr>
          <a:xfrm flipH="1">
            <a:off x="6246969" y="3466996"/>
            <a:ext cx="792089" cy="305454"/>
          </a:xfrm>
          <a:prstGeom prst="straightConnector1">
            <a:avLst/>
          </a:prstGeom>
          <a:ln w="28575">
            <a:solidFill>
              <a:srgbClr val="F69240"/>
            </a:solidFill>
            <a:tailEnd type="arrow"/>
          </a:ln>
        </p:spPr>
        <p:style>
          <a:lnRef idx="1">
            <a:schemeClr val="accent6"/>
          </a:lnRef>
          <a:fillRef idx="2">
            <a:schemeClr val="accent6"/>
          </a:fillRef>
          <a:effectRef idx="1">
            <a:schemeClr val="accent6"/>
          </a:effectRef>
          <a:fontRef idx="minor">
            <a:schemeClr val="dk1"/>
          </a:fontRef>
        </p:style>
      </p:cxnSp>
      <p:sp>
        <p:nvSpPr>
          <p:cNvPr id="7" name="Rounded Rectangle 6"/>
          <p:cNvSpPr/>
          <p:nvPr/>
        </p:nvSpPr>
        <p:spPr>
          <a:xfrm>
            <a:off x="7039058" y="4400930"/>
            <a:ext cx="2016224" cy="50637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AO3 (5%) </a:t>
            </a:r>
            <a:endParaRPr lang="en-GB" sz="1000" dirty="0">
              <a:latin typeface="Arial" panose="020B0604020202020204" pitchFamily="34" charset="0"/>
              <a:cs typeface="Arial" panose="020B0604020202020204" pitchFamily="34" charset="0"/>
            </a:endParaRPr>
          </a:p>
        </p:txBody>
      </p:sp>
      <p:cxnSp>
        <p:nvCxnSpPr>
          <p:cNvPr id="8" name="Straight Arrow Connector 7"/>
          <p:cNvCxnSpPr/>
          <p:nvPr/>
        </p:nvCxnSpPr>
        <p:spPr>
          <a:xfrm flipH="1">
            <a:off x="6255681" y="4654118"/>
            <a:ext cx="792088" cy="253188"/>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5023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 presetClass="entr" presetSubtype="0"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97346"/>
            <a:ext cx="8856984" cy="4616648"/>
          </a:xfrm>
          <a:prstGeom prst="rect">
            <a:avLst/>
          </a:prstGeom>
        </p:spPr>
        <p:txBody>
          <a:bodyPr wrap="square">
            <a:spAutoFit/>
          </a:bodyPr>
          <a:lstStyle/>
          <a:p>
            <a:endParaRPr lang="en-GB" sz="1400" dirty="0">
              <a:latin typeface="Arial" panose="020B0604020202020204" pitchFamily="34" charset="0"/>
              <a:cs typeface="Arial" panose="020B0604020202020204" pitchFamily="34" charset="0"/>
            </a:endParaRPr>
          </a:p>
          <a:p>
            <a:endParaRPr lang="en-GB" sz="1400" dirty="0">
              <a:latin typeface="Arial" panose="020B0604020202020204" pitchFamily="34" charset="0"/>
              <a:cs typeface="Arial" panose="020B0604020202020204" pitchFamily="34" charset="0"/>
            </a:endParaRPr>
          </a:p>
          <a:p>
            <a:r>
              <a:rPr lang="en-GB" sz="1400" b="1" dirty="0" smtClean="0">
                <a:latin typeface="Arial" panose="020B0604020202020204" pitchFamily="34" charset="0"/>
                <a:cs typeface="Arial" panose="020B0604020202020204" pitchFamily="34" charset="0"/>
              </a:rPr>
              <a:t>                                                   </a:t>
            </a:r>
            <a:r>
              <a:rPr lang="en-US" sz="1400" b="1" dirty="0" smtClean="0"/>
              <a:t>Section </a:t>
            </a:r>
            <a:r>
              <a:rPr lang="en-US" sz="1400" b="1" dirty="0"/>
              <a:t>A – Poetry: Poetic and stylistic </a:t>
            </a:r>
            <a:r>
              <a:rPr lang="en-US" sz="1400" b="1" dirty="0" smtClean="0"/>
              <a:t>analysis</a:t>
            </a:r>
          </a:p>
          <a:p>
            <a:r>
              <a:rPr lang="en-US" sz="1400" b="1" dirty="0" smtClean="0"/>
              <a:t> </a:t>
            </a:r>
            <a:endParaRPr lang="en-US" sz="1400" dirty="0"/>
          </a:p>
          <a:p>
            <a:pPr algn="ctr"/>
            <a:r>
              <a:rPr lang="en-GB" sz="1400" dirty="0"/>
              <a:t>William Blake </a:t>
            </a:r>
          </a:p>
          <a:p>
            <a:pPr algn="ctr"/>
            <a:r>
              <a:rPr lang="en-GB" sz="1400" dirty="0"/>
              <a:t>Emily Dickinson </a:t>
            </a:r>
          </a:p>
          <a:p>
            <a:pPr algn="ctr"/>
            <a:r>
              <a:rPr lang="en-GB" sz="1400" dirty="0"/>
              <a:t>Seamus Heaney </a:t>
            </a:r>
          </a:p>
          <a:p>
            <a:pPr algn="ctr"/>
            <a:r>
              <a:rPr lang="en-GB" sz="1400" dirty="0" err="1"/>
              <a:t>Eavan</a:t>
            </a:r>
            <a:r>
              <a:rPr lang="en-GB" sz="1400" dirty="0"/>
              <a:t> Boland </a:t>
            </a:r>
          </a:p>
          <a:p>
            <a:pPr algn="ctr"/>
            <a:r>
              <a:rPr lang="en-GB" sz="1400" dirty="0"/>
              <a:t>Carol Ann Duffy </a:t>
            </a:r>
          </a:p>
          <a:p>
            <a:pPr algn="ctr"/>
            <a:r>
              <a:rPr lang="en-GB" sz="1400" dirty="0"/>
              <a:t>Jacob Sam-La Rose </a:t>
            </a:r>
          </a:p>
          <a:p>
            <a:endParaRPr lang="en-US" sz="1400" dirty="0" smtClean="0"/>
          </a:p>
          <a:p>
            <a:r>
              <a:rPr lang="en-US" sz="1400" dirty="0" smtClean="0"/>
              <a:t>Answer </a:t>
            </a:r>
            <a:r>
              <a:rPr lang="en-US" sz="1400" b="1" dirty="0"/>
              <a:t>one </a:t>
            </a:r>
            <a:r>
              <a:rPr lang="en-US" sz="1400" dirty="0"/>
              <a:t>question from this section. You should spend about one hour on this section. </a:t>
            </a:r>
          </a:p>
          <a:p>
            <a:endParaRPr lang="en-GB" sz="1400" b="1" dirty="0" smtClean="0"/>
          </a:p>
          <a:p>
            <a:pPr marL="342900" indent="-342900">
              <a:buAutoNum type="arabicPlain"/>
            </a:pPr>
            <a:r>
              <a:rPr lang="en-GB" sz="1400" b="1" dirty="0" smtClean="0"/>
              <a:t>William </a:t>
            </a:r>
            <a:r>
              <a:rPr lang="en-GB" sz="1400" b="1" dirty="0"/>
              <a:t>Blake </a:t>
            </a:r>
            <a:endParaRPr lang="en-GB" sz="1400" b="1" dirty="0" smtClean="0"/>
          </a:p>
          <a:p>
            <a:pPr marL="342900" indent="-342900">
              <a:buAutoNum type="arabicPlain"/>
            </a:pPr>
            <a:endParaRPr lang="en-GB" sz="1400" dirty="0"/>
          </a:p>
          <a:p>
            <a:r>
              <a:rPr lang="en-US" sz="1400" dirty="0" smtClean="0"/>
              <a:t>         Explore </a:t>
            </a:r>
            <a:r>
              <a:rPr lang="en-US" sz="1400" dirty="0"/>
              <a:t>how William Blake presents freedom and control in ‘The Garden of Love’ and make connections with one </a:t>
            </a:r>
            <a:r>
              <a:rPr lang="en-US" sz="1400" dirty="0" smtClean="0"/>
              <a:t>    </a:t>
            </a:r>
          </a:p>
          <a:p>
            <a:r>
              <a:rPr lang="en-US" sz="1400" dirty="0" smtClean="0"/>
              <a:t>         or </a:t>
            </a:r>
            <a:r>
              <a:rPr lang="en-US" sz="1400" dirty="0"/>
              <a:t>two other poems from your collection. </a:t>
            </a:r>
          </a:p>
          <a:p>
            <a:endParaRPr lang="en-US" sz="1400" dirty="0" smtClean="0"/>
          </a:p>
          <a:p>
            <a:r>
              <a:rPr lang="en-US" sz="1400" dirty="0"/>
              <a:t> </a:t>
            </a:r>
            <a:r>
              <a:rPr lang="en-US" sz="1400" dirty="0" smtClean="0"/>
              <a:t>        You </a:t>
            </a:r>
            <a:r>
              <a:rPr lang="en-US" sz="1400" dirty="0"/>
              <a:t>should consider Blake’s use of poetic and stylistic techniques and significant literary or other relevant contexts. </a:t>
            </a:r>
          </a:p>
          <a:p>
            <a:r>
              <a:rPr lang="en-GB" sz="1400" b="1" dirty="0" smtClean="0"/>
              <a:t>                                                                                                                                                                                                                   </a:t>
            </a:r>
          </a:p>
          <a:p>
            <a:r>
              <a:rPr lang="en-GB" sz="1400" b="1" dirty="0"/>
              <a:t>	</a:t>
            </a:r>
            <a:r>
              <a:rPr lang="en-GB" sz="1400" b="1" dirty="0" smtClean="0"/>
              <a:t>								[</a:t>
            </a:r>
            <a:r>
              <a:rPr lang="en-GB" sz="1400" dirty="0"/>
              <a:t>32</a:t>
            </a:r>
            <a:r>
              <a:rPr lang="en-GB" sz="1400" b="1" dirty="0"/>
              <a:t>] </a:t>
            </a:r>
            <a:r>
              <a:rPr lang="en-GB" sz="1400" b="1" dirty="0" smtClean="0">
                <a:latin typeface="Arial" panose="020B0604020202020204" pitchFamily="34" charset="0"/>
                <a:cs typeface="Arial" panose="020B0604020202020204" pitchFamily="34" charset="0"/>
              </a:rPr>
              <a:t>                                                                                                                   </a:t>
            </a:r>
            <a:endParaRPr lang="en-GB" sz="1400" dirty="0">
              <a:latin typeface="Arial" panose="020B0604020202020204" pitchFamily="34" charset="0"/>
              <a:cs typeface="Arial" panose="020B0604020202020204" pitchFamily="34" charset="0"/>
            </a:endParaRPr>
          </a:p>
        </p:txBody>
      </p:sp>
      <p:cxnSp>
        <p:nvCxnSpPr>
          <p:cNvPr id="4" name="Straight Arrow Connector 3"/>
          <p:cNvCxnSpPr/>
          <p:nvPr/>
        </p:nvCxnSpPr>
        <p:spPr>
          <a:xfrm flipH="1">
            <a:off x="5220072" y="1403785"/>
            <a:ext cx="1656185" cy="22501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5702410" y="4509120"/>
            <a:ext cx="1729007" cy="925668"/>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AO1:  4%  </a:t>
            </a:r>
          </a:p>
          <a:p>
            <a:r>
              <a:rPr lang="en-GB" sz="1000" dirty="0" smtClean="0">
                <a:latin typeface="Arial" panose="020B0604020202020204" pitchFamily="34" charset="0"/>
                <a:cs typeface="Arial" panose="020B0604020202020204" pitchFamily="34" charset="0"/>
              </a:rPr>
              <a:t>AO2:  6% </a:t>
            </a:r>
          </a:p>
          <a:p>
            <a:r>
              <a:rPr lang="en-GB" sz="1000" dirty="0" smtClean="0">
                <a:latin typeface="Arial" panose="020B0604020202020204" pitchFamily="34" charset="0"/>
                <a:cs typeface="Arial" panose="020B0604020202020204" pitchFamily="34" charset="0"/>
              </a:rPr>
              <a:t>AO3:  3.5%</a:t>
            </a:r>
          </a:p>
          <a:p>
            <a:r>
              <a:rPr lang="en-GB" sz="1000" dirty="0" smtClean="0">
                <a:latin typeface="Arial" panose="020B0604020202020204" pitchFamily="34" charset="0"/>
                <a:cs typeface="Arial" panose="020B0604020202020204" pitchFamily="34" charset="0"/>
              </a:rPr>
              <a:t>AO4:  2.5% </a:t>
            </a:r>
          </a:p>
          <a:p>
            <a:r>
              <a:rPr lang="en-GB" sz="1000" dirty="0" smtClean="0">
                <a:latin typeface="Arial" panose="020B0604020202020204" pitchFamily="34" charset="0"/>
                <a:cs typeface="Arial" panose="020B0604020202020204" pitchFamily="34" charset="0"/>
              </a:rPr>
              <a:t>16% of total A level</a:t>
            </a:r>
            <a:endParaRPr lang="en-GB" sz="1000" dirty="0">
              <a:latin typeface="Arial" panose="020B0604020202020204" pitchFamily="34" charset="0"/>
              <a:cs typeface="Arial" panose="020B0604020202020204" pitchFamily="34" charset="0"/>
            </a:endParaRPr>
          </a:p>
        </p:txBody>
      </p:sp>
      <p:sp>
        <p:nvSpPr>
          <p:cNvPr id="19" name="Rounded Rectangle 18"/>
          <p:cNvSpPr/>
          <p:nvPr/>
        </p:nvSpPr>
        <p:spPr>
          <a:xfrm>
            <a:off x="6876256" y="1054003"/>
            <a:ext cx="1863824" cy="718813"/>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In </a:t>
            </a:r>
            <a:r>
              <a:rPr lang="en-GB" sz="1000" dirty="0">
                <a:latin typeface="Arial" panose="020B0604020202020204" pitchFamily="34" charset="0"/>
                <a:cs typeface="Arial" panose="020B0604020202020204" pitchFamily="34" charset="0"/>
              </a:rPr>
              <a:t>Section </a:t>
            </a:r>
            <a:r>
              <a:rPr lang="en-GB" sz="1000" dirty="0" smtClean="0">
                <a:latin typeface="Arial" panose="020B0604020202020204" pitchFamily="34" charset="0"/>
                <a:cs typeface="Arial" panose="020B0604020202020204" pitchFamily="34" charset="0"/>
              </a:rPr>
              <a:t>A </a:t>
            </a:r>
            <a:r>
              <a:rPr lang="en-GB" sz="1000" dirty="0">
                <a:latin typeface="Arial" panose="020B0604020202020204" pitchFamily="34" charset="0"/>
                <a:cs typeface="Arial" panose="020B0604020202020204" pitchFamily="34" charset="0"/>
              </a:rPr>
              <a:t>there are six poets to choose </a:t>
            </a:r>
            <a:r>
              <a:rPr lang="en-GB" sz="1000" dirty="0" smtClean="0">
                <a:latin typeface="Arial" panose="020B0604020202020204" pitchFamily="34" charset="0"/>
                <a:cs typeface="Arial" panose="020B0604020202020204" pitchFamily="34" charset="0"/>
              </a:rPr>
              <a:t>one from. </a:t>
            </a:r>
          </a:p>
          <a:p>
            <a:r>
              <a:rPr lang="en-GB" sz="1000" dirty="0" smtClean="0">
                <a:latin typeface="Arial" panose="020B0604020202020204" pitchFamily="34" charset="0"/>
                <a:cs typeface="Arial" panose="020B0604020202020204" pitchFamily="34" charset="0"/>
              </a:rPr>
              <a:t>Each </a:t>
            </a:r>
            <a:r>
              <a:rPr lang="en-GB" sz="1000" dirty="0">
                <a:latin typeface="Arial" panose="020B0604020202020204" pitchFamily="34" charset="0"/>
                <a:cs typeface="Arial" panose="020B0604020202020204" pitchFamily="34" charset="0"/>
              </a:rPr>
              <a:t>poetry collection consists of 15 poems.</a:t>
            </a:r>
          </a:p>
          <a:p>
            <a:r>
              <a:rPr lang="en-GB" sz="1000" dirty="0" smtClean="0">
                <a:latin typeface="Arial" panose="020B0604020202020204" pitchFamily="34" charset="0"/>
                <a:cs typeface="Arial" panose="020B0604020202020204" pitchFamily="34" charset="0"/>
              </a:rPr>
              <a:t> </a:t>
            </a:r>
            <a:endParaRPr lang="en-GB" sz="1000" dirty="0">
              <a:latin typeface="Arial" panose="020B0604020202020204" pitchFamily="34" charset="0"/>
              <a:cs typeface="Arial" panose="020B0604020202020204" pitchFamily="34" charset="0"/>
            </a:endParaRPr>
          </a:p>
        </p:txBody>
      </p:sp>
      <p:cxnSp>
        <p:nvCxnSpPr>
          <p:cNvPr id="21" name="Straight Arrow Connector 20"/>
          <p:cNvCxnSpPr>
            <a:stCxn id="3" idx="1"/>
          </p:cNvCxnSpPr>
          <p:nvPr/>
        </p:nvCxnSpPr>
        <p:spPr>
          <a:xfrm flipH="1">
            <a:off x="2627784" y="1622769"/>
            <a:ext cx="3939129" cy="1806231"/>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5" name="Rounded Rectangle 24"/>
          <p:cNvSpPr/>
          <p:nvPr/>
        </p:nvSpPr>
        <p:spPr>
          <a:xfrm>
            <a:off x="323528" y="4374443"/>
            <a:ext cx="3808854" cy="144016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endParaRPr lang="en-GB" sz="1000" dirty="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There is a clear focus on literary and stylistic approaches in this section. Candidates are expected to analyse what is significant, relevant and appropriate, including:</a:t>
            </a:r>
          </a:p>
          <a:p>
            <a:pPr marL="171450" indent="-171450">
              <a:buFontTx/>
              <a:buChar char="-"/>
            </a:pPr>
            <a:r>
              <a:rPr lang="en-GB" sz="1000" dirty="0" smtClean="0">
                <a:latin typeface="Arial" panose="020B0604020202020204" pitchFamily="34" charset="0"/>
                <a:cs typeface="Arial" panose="020B0604020202020204" pitchFamily="34" charset="0"/>
              </a:rPr>
              <a:t>imagery</a:t>
            </a:r>
            <a:endParaRPr lang="en-GB" sz="1000" dirty="0">
              <a:latin typeface="Arial" panose="020B0604020202020204" pitchFamily="34" charset="0"/>
              <a:cs typeface="Arial" panose="020B0604020202020204" pitchFamily="34" charset="0"/>
            </a:endParaRPr>
          </a:p>
          <a:p>
            <a:pPr marL="171450" indent="-171450">
              <a:buFontTx/>
              <a:buChar char="-"/>
            </a:pPr>
            <a:r>
              <a:rPr lang="en-GB" sz="1000" dirty="0" smtClean="0">
                <a:latin typeface="Arial" panose="020B0604020202020204" pitchFamily="34" charset="0"/>
                <a:cs typeface="Arial" panose="020B0604020202020204" pitchFamily="34" charset="0"/>
              </a:rPr>
              <a:t>rhythm </a:t>
            </a:r>
            <a:r>
              <a:rPr lang="en-GB" sz="1000" dirty="0">
                <a:latin typeface="Arial" panose="020B0604020202020204" pitchFamily="34" charset="0"/>
                <a:cs typeface="Arial" panose="020B0604020202020204" pitchFamily="34" charset="0"/>
              </a:rPr>
              <a:t>and rhyme</a:t>
            </a:r>
          </a:p>
          <a:p>
            <a:pPr marL="171450" indent="-171450">
              <a:buFontTx/>
              <a:buChar char="-"/>
            </a:pPr>
            <a:r>
              <a:rPr lang="en-GB" sz="1000" dirty="0">
                <a:latin typeface="Arial" panose="020B0604020202020204" pitchFamily="34" charset="0"/>
                <a:cs typeface="Arial" panose="020B0604020202020204" pitchFamily="34" charset="0"/>
              </a:rPr>
              <a:t>l</a:t>
            </a:r>
            <a:r>
              <a:rPr lang="en-GB" sz="1000" dirty="0" smtClean="0">
                <a:latin typeface="Arial" panose="020B0604020202020204" pitchFamily="34" charset="0"/>
                <a:cs typeface="Arial" panose="020B0604020202020204" pitchFamily="34" charset="0"/>
              </a:rPr>
              <a:t>inguistic </a:t>
            </a:r>
            <a:r>
              <a:rPr lang="en-GB" sz="1000" dirty="0">
                <a:latin typeface="Arial" panose="020B0604020202020204" pitchFamily="34" charset="0"/>
                <a:cs typeface="Arial" panose="020B0604020202020204" pitchFamily="34" charset="0"/>
              </a:rPr>
              <a:t>choices e.g. phonological, lexical, semantic, grammatical etc.</a:t>
            </a:r>
          </a:p>
          <a:p>
            <a:pPr marL="171450" indent="-171450">
              <a:buFontTx/>
              <a:buChar char="-"/>
            </a:pPr>
            <a:r>
              <a:rPr lang="en-GB" sz="1000" dirty="0" smtClean="0">
                <a:latin typeface="Arial" panose="020B0604020202020204" pitchFamily="34" charset="0"/>
                <a:cs typeface="Arial" panose="020B0604020202020204" pitchFamily="34" charset="0"/>
              </a:rPr>
              <a:t>foregrounding </a:t>
            </a:r>
            <a:r>
              <a:rPr lang="en-GB" sz="1000" dirty="0">
                <a:latin typeface="Arial" panose="020B0604020202020204" pitchFamily="34" charset="0"/>
                <a:cs typeface="Arial" panose="020B0604020202020204" pitchFamily="34" charset="0"/>
              </a:rPr>
              <a:t>and deviation through the use of repetition, patterns and other aspects.</a:t>
            </a:r>
          </a:p>
          <a:p>
            <a:r>
              <a:rPr lang="en-GB" sz="1000" dirty="0" smtClean="0">
                <a:latin typeface="Arial" panose="020B0604020202020204" pitchFamily="34" charset="0"/>
                <a:cs typeface="Arial" panose="020B0604020202020204" pitchFamily="34" charset="0"/>
              </a:rPr>
              <a:t>.</a:t>
            </a:r>
          </a:p>
          <a:p>
            <a:pPr marL="171450" indent="-171450">
              <a:buFontTx/>
              <a:buChar char="-"/>
            </a:pPr>
            <a:endParaRPr lang="en-GB" sz="1000" dirty="0">
              <a:latin typeface="Arial" panose="020B0604020202020204" pitchFamily="34" charset="0"/>
              <a:cs typeface="Arial" panose="020B0604020202020204" pitchFamily="34" charset="0"/>
            </a:endParaRPr>
          </a:p>
        </p:txBody>
      </p:sp>
      <p:sp>
        <p:nvSpPr>
          <p:cNvPr id="34" name="Rounded Rectangle 33"/>
          <p:cNvSpPr/>
          <p:nvPr/>
        </p:nvSpPr>
        <p:spPr>
          <a:xfrm>
            <a:off x="6108585" y="923030"/>
            <a:ext cx="2797114" cy="160285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1000" dirty="0">
                <a:latin typeface="Arial" panose="020B0604020202020204" pitchFamily="34" charset="0"/>
                <a:cs typeface="Arial" panose="020B0604020202020204" pitchFamily="34" charset="0"/>
              </a:rPr>
              <a:t>Candidates consider how the context of the </a:t>
            </a:r>
            <a:r>
              <a:rPr lang="en-US" sz="1000" dirty="0" smtClean="0">
                <a:latin typeface="Arial" panose="020B0604020202020204" pitchFamily="34" charset="0"/>
                <a:cs typeface="Arial" panose="020B0604020202020204" pitchFamily="34" charset="0"/>
              </a:rPr>
              <a:t>poem’s </a:t>
            </a:r>
            <a:r>
              <a:rPr lang="en-US" sz="1000" dirty="0">
                <a:latin typeface="Arial" panose="020B0604020202020204" pitchFamily="34" charset="0"/>
                <a:cs typeface="Arial" panose="020B0604020202020204" pitchFamily="34" charset="0"/>
              </a:rPr>
              <a:t>production contributes to meaning, </a:t>
            </a:r>
            <a:r>
              <a:rPr lang="en-US" sz="1000" dirty="0" smtClean="0">
                <a:latin typeface="Arial" panose="020B0604020202020204" pitchFamily="34" charset="0"/>
                <a:cs typeface="Arial" panose="020B0604020202020204" pitchFamily="34" charset="0"/>
              </a:rPr>
              <a:t>exploring </a:t>
            </a:r>
            <a:r>
              <a:rPr lang="en-US" sz="1000" dirty="0">
                <a:latin typeface="Arial" panose="020B0604020202020204" pitchFamily="34" charset="0"/>
                <a:cs typeface="Arial" panose="020B0604020202020204" pitchFamily="34" charset="0"/>
              </a:rPr>
              <a:t>literary, cultural and stylistic contexts. For example, the context of the poem within the wider collection, its relationship to poetic traditions or movements, the historical or religious context, or significance of place and time. </a:t>
            </a:r>
            <a:endParaRPr lang="en-GB" sz="1000" dirty="0">
              <a:latin typeface="Arial" panose="020B0604020202020204" pitchFamily="34" charset="0"/>
              <a:cs typeface="Arial" panose="020B0604020202020204" pitchFamily="34" charset="0"/>
            </a:endParaRPr>
          </a:p>
        </p:txBody>
      </p:sp>
      <p:cxnSp>
        <p:nvCxnSpPr>
          <p:cNvPr id="37" name="Straight Arrow Connector 36"/>
          <p:cNvCxnSpPr/>
          <p:nvPr/>
        </p:nvCxnSpPr>
        <p:spPr>
          <a:xfrm flipV="1">
            <a:off x="4067944" y="4285926"/>
            <a:ext cx="288032" cy="17703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9" idx="3"/>
          </p:cNvCxnSpPr>
          <p:nvPr/>
        </p:nvCxnSpPr>
        <p:spPr>
          <a:xfrm flipV="1">
            <a:off x="7431417" y="4647285"/>
            <a:ext cx="1046759" cy="324669"/>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34" idx="2"/>
          </p:cNvCxnSpPr>
          <p:nvPr/>
        </p:nvCxnSpPr>
        <p:spPr>
          <a:xfrm>
            <a:off x="7507142" y="2525884"/>
            <a:ext cx="89194" cy="1553509"/>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 name="Rounded Rectangle 2"/>
          <p:cNvSpPr/>
          <p:nvPr/>
        </p:nvSpPr>
        <p:spPr>
          <a:xfrm>
            <a:off x="6566913" y="938693"/>
            <a:ext cx="2304256" cy="136815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is a closed text exam; one poem from each poetry collection will be printed in the question paper. Candidates are expected to closely analyse the poem and make connections with one or two other poems from the collection.</a:t>
            </a:r>
          </a:p>
          <a:p>
            <a:endParaRPr lang="en-GB"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719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subTnLst>
                                    <p:set>
                                      <p:cBhvr override="childStyle">
                                        <p:cTn dur="1" fill="hold" display="0" masterRel="nextClick" afterEffect="1"/>
                                        <p:tgtEl>
                                          <p:spTgt spid="19"/>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par>
                                <p:cTn id="16" presetID="10"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subTnLst>
                                    <p:set>
                                      <p:cBhvr override="childStyle">
                                        <p:cTn dur="1" fill="hold" display="0" masterRel="nextClick" afterEffect="1"/>
                                        <p:tgtEl>
                                          <p:spTgt spid="21"/>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par>
                                <p:cTn id="24" presetID="1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fade">
                                      <p:cBhvr>
                                        <p:cTn id="31" dur="500"/>
                                        <p:tgtEl>
                                          <p:spTgt spid="25"/>
                                        </p:tgtEl>
                                      </p:cBhvr>
                                    </p:animEffect>
                                  </p:childTnLst>
                                  <p:subTnLst>
                                    <p:set>
                                      <p:cBhvr override="childStyle">
                                        <p:cTn dur="1" fill="hold" display="0" masterRel="nextClick" afterEffect="1"/>
                                        <p:tgtEl>
                                          <p:spTgt spid="25"/>
                                        </p:tgtEl>
                                        <p:attrNameLst>
                                          <p:attrName>style.visibility</p:attrName>
                                        </p:attrNameLst>
                                      </p:cBhvr>
                                      <p:to>
                                        <p:strVal val="hidden"/>
                                      </p:to>
                                    </p:set>
                                  </p:subTnLst>
                                </p:cTn>
                              </p:par>
                              <p:par>
                                <p:cTn id="32" presetID="10" presetClass="entr" presetSubtype="0"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subTnLst>
                                    <p:set>
                                      <p:cBhvr override="childStyle">
                                        <p:cTn dur="1" fill="hold" display="0" masterRel="nextClick" afterEffect="1"/>
                                        <p:tgtEl>
                                          <p:spTgt spid="37"/>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subTnLst>
                                    <p:set>
                                      <p:cBhvr override="childStyle">
                                        <p:cTn dur="1" fill="hold" display="0" masterRel="nextClick" afterEffect="1"/>
                                        <p:tgtEl>
                                          <p:spTgt spid="9"/>
                                        </p:tgtEl>
                                        <p:attrNameLst>
                                          <p:attrName>style.visibility</p:attrName>
                                        </p:attrNameLst>
                                      </p:cBhvr>
                                      <p:to>
                                        <p:strVal val="hidden"/>
                                      </p:to>
                                    </p:set>
                                  </p:subTnLst>
                                </p:cTn>
                              </p:par>
                              <p:par>
                                <p:cTn id="40" presetID="10" presetClass="entr" presetSubtype="0" fill="hold" nodeType="with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P spid="25" grpId="0" animBg="1"/>
      <p:bldP spid="34"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6739750" y="1448461"/>
            <a:ext cx="2134314" cy="607399"/>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1000" dirty="0" smtClean="0">
                <a:latin typeface="Arial" panose="020B0604020202020204" pitchFamily="34" charset="0"/>
                <a:cs typeface="Arial" panose="020B0604020202020204" pitchFamily="34" charset="0"/>
              </a:rPr>
              <a:t>An </a:t>
            </a:r>
            <a:r>
              <a:rPr lang="en-US" sz="1000" dirty="0">
                <a:latin typeface="Arial" panose="020B0604020202020204" pitchFamily="34" charset="0"/>
                <a:cs typeface="Arial" panose="020B0604020202020204" pitchFamily="34" charset="0"/>
              </a:rPr>
              <a:t>extract from the play is printed in the exam paper.	</a:t>
            </a:r>
          </a:p>
        </p:txBody>
      </p:sp>
      <p:sp>
        <p:nvSpPr>
          <p:cNvPr id="2" name="Rectangle 1"/>
          <p:cNvSpPr/>
          <p:nvPr/>
        </p:nvSpPr>
        <p:spPr>
          <a:xfrm>
            <a:off x="179512" y="751344"/>
            <a:ext cx="8964488" cy="4832092"/>
          </a:xfrm>
          <a:prstGeom prst="rect">
            <a:avLst/>
          </a:prstGeom>
        </p:spPr>
        <p:txBody>
          <a:bodyPr wrap="square">
            <a:spAutoFit/>
          </a:bodyPr>
          <a:lstStyle/>
          <a:p>
            <a:pPr algn="ctr"/>
            <a:r>
              <a:rPr lang="en-US" sz="1400" b="1" dirty="0"/>
              <a:t>Section B – Plays: dramatic and stylistic </a:t>
            </a:r>
            <a:r>
              <a:rPr lang="en-US" sz="1400" b="1" dirty="0" smtClean="0"/>
              <a:t>analysis</a:t>
            </a:r>
          </a:p>
          <a:p>
            <a:pPr algn="ctr"/>
            <a:r>
              <a:rPr lang="en-US" sz="1400" b="1" dirty="0" smtClean="0"/>
              <a:t> </a:t>
            </a:r>
            <a:endParaRPr lang="en-US" sz="1400" dirty="0"/>
          </a:p>
          <a:p>
            <a:pPr algn="ctr"/>
            <a:r>
              <a:rPr lang="en-GB" sz="1400" dirty="0"/>
              <a:t>William Shakespeare: </a:t>
            </a:r>
            <a:r>
              <a:rPr lang="en-GB" sz="1400" i="1" dirty="0"/>
              <a:t>Othello </a:t>
            </a:r>
            <a:endParaRPr lang="en-GB" sz="1400" dirty="0"/>
          </a:p>
          <a:p>
            <a:pPr algn="ctr"/>
            <a:r>
              <a:rPr lang="en-US" sz="1400" dirty="0"/>
              <a:t>Oscar Wilde: </a:t>
            </a:r>
            <a:r>
              <a:rPr lang="en-US" sz="1400" i="1" dirty="0"/>
              <a:t>The Importance of Being Earnest </a:t>
            </a:r>
            <a:endParaRPr lang="en-US" sz="1400" dirty="0"/>
          </a:p>
          <a:p>
            <a:pPr algn="ctr"/>
            <a:r>
              <a:rPr lang="en-US" sz="1400" dirty="0"/>
              <a:t>Tennessee Williams: </a:t>
            </a:r>
            <a:r>
              <a:rPr lang="en-US" sz="1400" i="1" dirty="0"/>
              <a:t>A Streetcar Named Desire </a:t>
            </a:r>
            <a:endParaRPr lang="en-US" sz="1400" dirty="0"/>
          </a:p>
          <a:p>
            <a:pPr algn="ctr"/>
            <a:r>
              <a:rPr lang="en-GB" sz="1400" dirty="0"/>
              <a:t>Brian </a:t>
            </a:r>
            <a:r>
              <a:rPr lang="en-GB" sz="1400" dirty="0" err="1"/>
              <a:t>Friel</a:t>
            </a:r>
            <a:r>
              <a:rPr lang="en-GB" sz="1400" dirty="0"/>
              <a:t>: </a:t>
            </a:r>
            <a:r>
              <a:rPr lang="en-GB" sz="1400" i="1" dirty="0"/>
              <a:t>Translations </a:t>
            </a:r>
            <a:endParaRPr lang="en-GB" sz="1400" dirty="0"/>
          </a:p>
          <a:p>
            <a:pPr algn="ctr"/>
            <a:r>
              <a:rPr lang="en-US" sz="1400" dirty="0"/>
              <a:t>Timberlake </a:t>
            </a:r>
            <a:r>
              <a:rPr lang="en-US" sz="1400" dirty="0" err="1"/>
              <a:t>Wertenbaker</a:t>
            </a:r>
            <a:r>
              <a:rPr lang="en-US" sz="1400" dirty="0"/>
              <a:t>: </a:t>
            </a:r>
            <a:r>
              <a:rPr lang="en-US" sz="1400" i="1" dirty="0"/>
              <a:t>Our Country’s Good </a:t>
            </a:r>
            <a:endParaRPr lang="en-US" sz="1400" dirty="0"/>
          </a:p>
          <a:p>
            <a:pPr algn="ctr"/>
            <a:r>
              <a:rPr lang="en-GB" sz="1400" dirty="0" err="1"/>
              <a:t>Jez</a:t>
            </a:r>
            <a:r>
              <a:rPr lang="en-GB" sz="1400" dirty="0"/>
              <a:t> Butterworth: </a:t>
            </a:r>
            <a:r>
              <a:rPr lang="en-GB" sz="1400" i="1" dirty="0"/>
              <a:t>Jerusalem </a:t>
            </a:r>
            <a:endParaRPr lang="en-GB" sz="1400" i="1" dirty="0" smtClean="0"/>
          </a:p>
          <a:p>
            <a:pPr algn="ctr"/>
            <a:endParaRPr lang="en-GB" sz="1400" dirty="0"/>
          </a:p>
          <a:p>
            <a:r>
              <a:rPr lang="en-US" sz="1400" dirty="0"/>
              <a:t>Answer </a:t>
            </a:r>
            <a:r>
              <a:rPr lang="en-US" sz="1400" b="1" dirty="0"/>
              <a:t>one </a:t>
            </a:r>
            <a:r>
              <a:rPr lang="en-US" sz="1400" dirty="0"/>
              <a:t>question from this section. You should spend about one hour on this section. </a:t>
            </a:r>
          </a:p>
          <a:p>
            <a:endParaRPr lang="en-GB" sz="1400" b="1" dirty="0" smtClean="0"/>
          </a:p>
          <a:p>
            <a:r>
              <a:rPr lang="en-GB" sz="1400" b="1" dirty="0" smtClean="0"/>
              <a:t>7          William </a:t>
            </a:r>
            <a:r>
              <a:rPr lang="en-GB" sz="1400" b="1" dirty="0"/>
              <a:t>Shakespeare: </a:t>
            </a:r>
            <a:r>
              <a:rPr lang="en-GB" sz="1400" b="1" i="1" dirty="0"/>
              <a:t>Othello </a:t>
            </a:r>
            <a:endParaRPr lang="en-GB" sz="1400" dirty="0"/>
          </a:p>
          <a:p>
            <a:endParaRPr lang="en-GB" sz="1400" dirty="0"/>
          </a:p>
          <a:p>
            <a:r>
              <a:rPr lang="en-US" sz="1400" dirty="0" smtClean="0"/>
              <a:t>             Explore </a:t>
            </a:r>
            <a:r>
              <a:rPr lang="en-US" sz="1400" dirty="0"/>
              <a:t>how Shakespeare presents power and status in this extract from </a:t>
            </a:r>
            <a:r>
              <a:rPr lang="en-US" sz="1400" i="1" dirty="0"/>
              <a:t>Othello</a:t>
            </a:r>
            <a:r>
              <a:rPr lang="en-US" sz="1400" dirty="0"/>
              <a:t>. </a:t>
            </a:r>
          </a:p>
          <a:p>
            <a:r>
              <a:rPr lang="en-US" sz="1400" dirty="0" smtClean="0"/>
              <a:t>             You </a:t>
            </a:r>
            <a:r>
              <a:rPr lang="en-US" sz="1400" dirty="0"/>
              <a:t>should consider the use of dramatic and stylistic techniques in the extract, its significance within the play and </a:t>
            </a:r>
            <a:r>
              <a:rPr lang="en-US" sz="1400" dirty="0" smtClean="0"/>
              <a:t>     </a:t>
            </a:r>
          </a:p>
          <a:p>
            <a:r>
              <a:rPr lang="en-US" sz="1400" dirty="0" smtClean="0"/>
              <a:t>             any </a:t>
            </a:r>
            <a:r>
              <a:rPr lang="en-US" sz="1400" dirty="0"/>
              <a:t>relevant dramatic or other contexts. </a:t>
            </a:r>
          </a:p>
          <a:p>
            <a:r>
              <a:rPr lang="en-GB" sz="1400" b="1" dirty="0" smtClean="0"/>
              <a:t>                                                                                                                                                                                                    </a:t>
            </a:r>
          </a:p>
          <a:p>
            <a:r>
              <a:rPr lang="en-GB" sz="1400" b="1" dirty="0" smtClean="0"/>
              <a:t>									[</a:t>
            </a:r>
            <a:r>
              <a:rPr lang="en-GB" sz="1400" b="1" dirty="0"/>
              <a:t>32] </a:t>
            </a:r>
            <a:endParaRPr lang="en-GB" sz="1400" b="1" dirty="0">
              <a:latin typeface="Arial" panose="020B0604020202020204" pitchFamily="34" charset="0"/>
              <a:cs typeface="Arial" panose="020B0604020202020204" pitchFamily="34" charset="0"/>
            </a:endParaRPr>
          </a:p>
          <a:p>
            <a:endParaRPr lang="en-GB" sz="1400" b="1" dirty="0" smtClean="0">
              <a:latin typeface="Arial" panose="020B0604020202020204" pitchFamily="34" charset="0"/>
              <a:cs typeface="Arial" panose="020B0604020202020204" pitchFamily="34" charset="0"/>
            </a:endParaRPr>
          </a:p>
          <a:p>
            <a:endParaRPr lang="en-GB" sz="1400" b="1" dirty="0">
              <a:latin typeface="Arial" panose="020B0604020202020204" pitchFamily="34" charset="0"/>
              <a:cs typeface="Arial" panose="020B0604020202020204" pitchFamily="34" charset="0"/>
            </a:endParaRPr>
          </a:p>
          <a:p>
            <a:endParaRPr lang="en-GB" sz="1400" b="1" dirty="0" smtClean="0">
              <a:latin typeface="Arial" panose="020B0604020202020204" pitchFamily="34" charset="0"/>
              <a:cs typeface="Arial" panose="020B0604020202020204" pitchFamily="34" charset="0"/>
            </a:endParaRPr>
          </a:p>
          <a:p>
            <a:endParaRPr lang="en-GB" sz="1400" b="1" dirty="0">
              <a:latin typeface="Arial" panose="020B0604020202020204" pitchFamily="34" charset="0"/>
              <a:cs typeface="Arial" panose="020B0604020202020204" pitchFamily="34" charset="0"/>
            </a:endParaRPr>
          </a:p>
        </p:txBody>
      </p:sp>
      <p:sp>
        <p:nvSpPr>
          <p:cNvPr id="3" name="Rounded Rectangle 2"/>
          <p:cNvSpPr/>
          <p:nvPr/>
        </p:nvSpPr>
        <p:spPr>
          <a:xfrm>
            <a:off x="6739751" y="624008"/>
            <a:ext cx="2134316" cy="64807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In Section B there are six plays to choose  from.  Candidates should answer </a:t>
            </a:r>
            <a:r>
              <a:rPr lang="en-GB" sz="1000" b="1" dirty="0" smtClean="0">
                <a:latin typeface="Arial" panose="020B0604020202020204" pitchFamily="34" charset="0"/>
                <a:cs typeface="Arial" panose="020B0604020202020204" pitchFamily="34" charset="0"/>
              </a:rPr>
              <a:t>one </a:t>
            </a:r>
            <a:r>
              <a:rPr lang="en-GB" sz="1000" dirty="0" smtClean="0">
                <a:latin typeface="Arial" panose="020B0604020202020204" pitchFamily="34" charset="0"/>
                <a:cs typeface="Arial" panose="020B0604020202020204" pitchFamily="34" charset="0"/>
              </a:rPr>
              <a:t>question.</a:t>
            </a:r>
            <a:endParaRPr lang="en-GB" sz="1000" dirty="0">
              <a:latin typeface="Arial" panose="020B0604020202020204" pitchFamily="34" charset="0"/>
              <a:cs typeface="Arial" panose="020B0604020202020204" pitchFamily="34" charset="0"/>
            </a:endParaRPr>
          </a:p>
        </p:txBody>
      </p:sp>
      <p:cxnSp>
        <p:nvCxnSpPr>
          <p:cNvPr id="4" name="Straight Arrow Connector 3"/>
          <p:cNvCxnSpPr>
            <a:stCxn id="13" idx="2"/>
          </p:cNvCxnSpPr>
          <p:nvPr/>
        </p:nvCxnSpPr>
        <p:spPr>
          <a:xfrm flipH="1">
            <a:off x="5796136" y="2055860"/>
            <a:ext cx="2010771" cy="1805188"/>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7" name="Rounded Rectangle 6"/>
          <p:cNvSpPr/>
          <p:nvPr/>
        </p:nvSpPr>
        <p:spPr>
          <a:xfrm>
            <a:off x="5956856" y="4080502"/>
            <a:ext cx="1565784" cy="1001780"/>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AO1: </a:t>
            </a:r>
            <a:r>
              <a:rPr lang="en-GB" sz="1000" dirty="0">
                <a:latin typeface="Arial" panose="020B0604020202020204" pitchFamily="34" charset="0"/>
                <a:cs typeface="Arial" panose="020B0604020202020204" pitchFamily="34" charset="0"/>
              </a:rPr>
              <a:t>5</a:t>
            </a:r>
            <a:r>
              <a:rPr lang="en-GB" sz="1000" dirty="0" smtClean="0">
                <a:latin typeface="Arial" panose="020B0604020202020204" pitchFamily="34" charset="0"/>
                <a:cs typeface="Arial" panose="020B0604020202020204" pitchFamily="34" charset="0"/>
              </a:rPr>
              <a:t>% </a:t>
            </a:r>
          </a:p>
          <a:p>
            <a:r>
              <a:rPr lang="en-GB" sz="1000" dirty="0" smtClean="0">
                <a:latin typeface="Arial" panose="020B0604020202020204" pitchFamily="34" charset="0"/>
                <a:cs typeface="Arial" panose="020B0604020202020204" pitchFamily="34" charset="0"/>
              </a:rPr>
              <a:t>AO2: 6%</a:t>
            </a:r>
          </a:p>
          <a:p>
            <a:r>
              <a:rPr lang="en-GB" sz="1000" dirty="0" smtClean="0">
                <a:latin typeface="Arial" panose="020B0604020202020204" pitchFamily="34" charset="0"/>
                <a:cs typeface="Arial" panose="020B0604020202020204" pitchFamily="34" charset="0"/>
              </a:rPr>
              <a:t>AO3: </a:t>
            </a:r>
            <a:r>
              <a:rPr lang="en-GB" sz="1000" dirty="0">
                <a:latin typeface="Arial" panose="020B0604020202020204" pitchFamily="34" charset="0"/>
                <a:cs typeface="Arial" panose="020B0604020202020204" pitchFamily="34" charset="0"/>
              </a:rPr>
              <a:t>5</a:t>
            </a:r>
            <a:r>
              <a:rPr lang="en-GB" sz="1000" dirty="0" smtClean="0">
                <a:latin typeface="Arial" panose="020B0604020202020204" pitchFamily="34" charset="0"/>
                <a:cs typeface="Arial" panose="020B0604020202020204" pitchFamily="34" charset="0"/>
              </a:rPr>
              <a:t>%</a:t>
            </a:r>
          </a:p>
          <a:p>
            <a:r>
              <a:rPr lang="en-GB" sz="1000" dirty="0" smtClean="0">
                <a:latin typeface="Arial" panose="020B0604020202020204" pitchFamily="34" charset="0"/>
                <a:cs typeface="Arial" panose="020B0604020202020204" pitchFamily="34" charset="0"/>
              </a:rPr>
              <a:t>16% of total A level</a:t>
            </a:r>
            <a:endParaRPr lang="en-GB" sz="1000" dirty="0">
              <a:latin typeface="Arial" panose="020B0604020202020204" pitchFamily="34" charset="0"/>
              <a:cs typeface="Arial" panose="020B0604020202020204" pitchFamily="34" charset="0"/>
            </a:endParaRPr>
          </a:p>
        </p:txBody>
      </p:sp>
      <p:cxnSp>
        <p:nvCxnSpPr>
          <p:cNvPr id="8" name="Straight Arrow Connector 7"/>
          <p:cNvCxnSpPr/>
          <p:nvPr/>
        </p:nvCxnSpPr>
        <p:spPr>
          <a:xfrm>
            <a:off x="7522639" y="4553061"/>
            <a:ext cx="939627" cy="0"/>
          </a:xfrm>
          <a:prstGeom prst="straightConnector1">
            <a:avLst/>
          </a:prstGeom>
          <a:ln w="28575">
            <a:solidFill>
              <a:srgbClr val="B7D448"/>
            </a:solidFill>
            <a:tailEnd type="arrow"/>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6721336" y="1932026"/>
            <a:ext cx="2152728" cy="1034535"/>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GB" sz="1000" dirty="0" smtClean="0">
                <a:latin typeface="Arial" panose="020B0604020202020204" pitchFamily="34" charset="0"/>
                <a:cs typeface="Arial" panose="020B0604020202020204" pitchFamily="34" charset="0"/>
              </a:rPr>
              <a:t>This is a closed text exam; candidates write a stylistic and dramatic analysis of the extract and consider the relationship of the extract to the rest of the play.</a:t>
            </a:r>
            <a:endParaRPr lang="en-GB" sz="1000" dirty="0">
              <a:latin typeface="Arial" panose="020B0604020202020204" pitchFamily="34" charset="0"/>
              <a:cs typeface="Arial" panose="020B0604020202020204" pitchFamily="34" charset="0"/>
            </a:endParaRPr>
          </a:p>
        </p:txBody>
      </p:sp>
      <p:cxnSp>
        <p:nvCxnSpPr>
          <p:cNvPr id="14" name="Straight Arrow Connector 13"/>
          <p:cNvCxnSpPr>
            <a:stCxn id="24" idx="1"/>
          </p:cNvCxnSpPr>
          <p:nvPr/>
        </p:nvCxnSpPr>
        <p:spPr>
          <a:xfrm flipH="1" flipV="1">
            <a:off x="3387200" y="4200001"/>
            <a:ext cx="1700106" cy="64796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5087306" y="4306310"/>
            <a:ext cx="2719601" cy="108330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endParaRPr lang="en-GB" sz="1000" dirty="0" smtClean="0">
              <a:latin typeface="Arial" panose="020B0604020202020204" pitchFamily="34" charset="0"/>
              <a:cs typeface="Arial" panose="020B0604020202020204" pitchFamily="34" charset="0"/>
            </a:endParaRPr>
          </a:p>
          <a:p>
            <a:r>
              <a:rPr lang="en-GB" sz="1000" dirty="0" smtClean="0">
                <a:latin typeface="Arial" panose="020B0604020202020204" pitchFamily="34" charset="0"/>
                <a:cs typeface="Arial" panose="020B0604020202020204" pitchFamily="34" charset="0"/>
              </a:rPr>
              <a:t>Candidates </a:t>
            </a:r>
            <a:r>
              <a:rPr lang="en-GB" sz="1000" dirty="0">
                <a:latin typeface="Arial" panose="020B0604020202020204" pitchFamily="34" charset="0"/>
                <a:cs typeface="Arial" panose="020B0604020202020204" pitchFamily="34" charset="0"/>
              </a:rPr>
              <a:t>are expected to explore</a:t>
            </a:r>
          </a:p>
          <a:p>
            <a:r>
              <a:rPr lang="en-US" sz="1000" dirty="0" smtClean="0">
                <a:latin typeface="Arial" panose="020B0604020202020204" pitchFamily="34" charset="0"/>
                <a:cs typeface="Arial" panose="020B0604020202020204" pitchFamily="34" charset="0"/>
              </a:rPr>
              <a:t>dramatic </a:t>
            </a:r>
            <a:r>
              <a:rPr lang="en-US" sz="1000" dirty="0">
                <a:latin typeface="Arial" panose="020B0604020202020204" pitchFamily="34" charset="0"/>
                <a:cs typeface="Arial" panose="020B0604020202020204" pitchFamily="34" charset="0"/>
              </a:rPr>
              <a:t>techniques such as paralinguistic features, and </a:t>
            </a:r>
            <a:r>
              <a:rPr lang="en-US" sz="1000" dirty="0" smtClean="0">
                <a:latin typeface="Arial" panose="020B0604020202020204" pitchFamily="34" charset="0"/>
                <a:cs typeface="Arial" panose="020B0604020202020204" pitchFamily="34" charset="0"/>
              </a:rPr>
              <a:t>to analyse </a:t>
            </a:r>
            <a:r>
              <a:rPr lang="en-US" sz="1000" dirty="0">
                <a:latin typeface="Arial" panose="020B0604020202020204" pitchFamily="34" charset="0"/>
                <a:cs typeface="Arial" panose="020B0604020202020204" pitchFamily="34" charset="0"/>
              </a:rPr>
              <a:t>aspects of the text foregrounded through the use of </a:t>
            </a:r>
            <a:r>
              <a:rPr lang="en-US" sz="1000" dirty="0" smtClean="0">
                <a:latin typeface="Arial" panose="020B0604020202020204" pitchFamily="34" charset="0"/>
                <a:cs typeface="Arial" panose="020B0604020202020204" pitchFamily="34" charset="0"/>
              </a:rPr>
              <a:t>techniques such as repetition</a:t>
            </a:r>
            <a:r>
              <a:rPr lang="en-US" sz="1000" dirty="0">
                <a:latin typeface="Arial" panose="020B0604020202020204" pitchFamily="34" charset="0"/>
                <a:cs typeface="Arial" panose="020B0604020202020204" pitchFamily="34" charset="0"/>
              </a:rPr>
              <a:t>, pattern-making, </a:t>
            </a:r>
            <a:r>
              <a:rPr lang="en-US" sz="1000" dirty="0" smtClean="0">
                <a:latin typeface="Arial" panose="020B0604020202020204" pitchFamily="34" charset="0"/>
                <a:cs typeface="Arial" panose="020B0604020202020204" pitchFamily="34" charset="0"/>
              </a:rPr>
              <a:t>pattern-breaking </a:t>
            </a:r>
            <a:r>
              <a:rPr lang="en-US" sz="1000" dirty="0">
                <a:latin typeface="Arial" panose="020B0604020202020204" pitchFamily="34" charset="0"/>
                <a:cs typeface="Arial" panose="020B0604020202020204" pitchFamily="34" charset="0"/>
              </a:rPr>
              <a:t>and deviation. 	</a:t>
            </a:r>
          </a:p>
          <a:p>
            <a:r>
              <a:rPr lang="en-GB" sz="1000" dirty="0" smtClean="0">
                <a:latin typeface="Arial" panose="020B0604020202020204" pitchFamily="34" charset="0"/>
                <a:cs typeface="Arial" panose="020B0604020202020204" pitchFamily="34" charset="0"/>
              </a:rPr>
              <a:t> </a:t>
            </a:r>
            <a:endParaRPr lang="en-GB" sz="1000" dirty="0">
              <a:latin typeface="Arial" panose="020B0604020202020204" pitchFamily="34" charset="0"/>
              <a:cs typeface="Arial" panose="020B0604020202020204" pitchFamily="34" charset="0"/>
            </a:endParaRPr>
          </a:p>
        </p:txBody>
      </p:sp>
      <p:cxnSp>
        <p:nvCxnSpPr>
          <p:cNvPr id="26" name="Straight Arrow Connector 25"/>
          <p:cNvCxnSpPr/>
          <p:nvPr/>
        </p:nvCxnSpPr>
        <p:spPr>
          <a:xfrm flipH="1">
            <a:off x="3507066" y="2288099"/>
            <a:ext cx="3232685" cy="1356925"/>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1094807" y="4363408"/>
            <a:ext cx="2880319" cy="100230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1000" dirty="0" smtClean="0">
                <a:latin typeface="Arial" panose="020B0604020202020204" pitchFamily="34" charset="0"/>
                <a:cs typeface="Arial" panose="020B0604020202020204" pitchFamily="34" charset="0"/>
              </a:rPr>
              <a:t>Candidates should consider the significance of the extract within the play and how </a:t>
            </a:r>
            <a:r>
              <a:rPr lang="en-US" sz="1000" dirty="0">
                <a:latin typeface="Arial" panose="020B0604020202020204" pitchFamily="34" charset="0"/>
                <a:cs typeface="Arial" panose="020B0604020202020204" pitchFamily="34" charset="0"/>
              </a:rPr>
              <a:t>the context of the </a:t>
            </a:r>
            <a:r>
              <a:rPr lang="en-US" sz="1000" dirty="0" smtClean="0">
                <a:latin typeface="Arial" panose="020B0604020202020204" pitchFamily="34" charset="0"/>
                <a:cs typeface="Arial" panose="020B0604020202020204" pitchFamily="34" charset="0"/>
              </a:rPr>
              <a:t>play’s production, critical reception and other relevant literary, cultural or historical contexts contribute </a:t>
            </a:r>
            <a:r>
              <a:rPr lang="en-US" sz="1000" dirty="0">
                <a:latin typeface="Arial" panose="020B0604020202020204" pitchFamily="34" charset="0"/>
                <a:cs typeface="Arial" panose="020B0604020202020204" pitchFamily="34" charset="0"/>
              </a:rPr>
              <a:t>to </a:t>
            </a:r>
            <a:r>
              <a:rPr lang="en-US" sz="1000" dirty="0" smtClean="0">
                <a:latin typeface="Arial" panose="020B0604020202020204" pitchFamily="34" charset="0"/>
                <a:cs typeface="Arial" panose="020B0604020202020204" pitchFamily="34" charset="0"/>
              </a:rPr>
              <a:t>meaning</a:t>
            </a:r>
            <a:r>
              <a:rPr lang="en-US" sz="1000" dirty="0">
                <a:latin typeface="Arial" panose="020B0604020202020204" pitchFamily="34" charset="0"/>
                <a:cs typeface="Arial" panose="020B0604020202020204" pitchFamily="34" charset="0"/>
              </a:rPr>
              <a:t>.	</a:t>
            </a:r>
          </a:p>
        </p:txBody>
      </p:sp>
      <p:cxnSp>
        <p:nvCxnSpPr>
          <p:cNvPr id="31" name="Straight Arrow Connector 30"/>
          <p:cNvCxnSpPr/>
          <p:nvPr/>
        </p:nvCxnSpPr>
        <p:spPr>
          <a:xfrm flipV="1">
            <a:off x="3899635" y="3974192"/>
            <a:ext cx="1680477" cy="44441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5796136" y="948044"/>
            <a:ext cx="943613" cy="464732"/>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a:off x="1043608" y="948044"/>
            <a:ext cx="5696142" cy="1832884"/>
          </a:xfrm>
          <a:prstGeom prst="straightConnector1">
            <a:avLst/>
          </a:prstGeom>
          <a:ln w="28575">
            <a:solidFill>
              <a:srgbClr val="F6924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778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par>
                                <p:cTn id="19" presetID="10"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subTnLst>
                                    <p:set>
                                      <p:cBhvr override="childStyle">
                                        <p:cTn dur="1" fill="hold" display="0" masterRel="nextClick" afterEffect="1"/>
                                        <p:tgtEl>
                                          <p:spTgt spid="11"/>
                                        </p:tgtEl>
                                        <p:attrNameLst>
                                          <p:attrName>style.visibility</p:attrName>
                                        </p:attrNameLst>
                                      </p:cBhvr>
                                      <p:to>
                                        <p:strVal val="hidden"/>
                                      </p:to>
                                    </p:set>
                                  </p:subTnLst>
                                </p:cTn>
                              </p:par>
                              <p:par>
                                <p:cTn id="27" presetID="10"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subTnLst>
                                    <p:set>
                                      <p:cBhvr override="childStyle">
                                        <p:cTn dur="1" fill="hold" display="0" masterRel="nextClick" afterEffect="1"/>
                                        <p:tgtEl>
                                          <p:spTgt spid="26"/>
                                        </p:tgtEl>
                                        <p:attrNameLst>
                                          <p:attrName>style.visibility</p:attrName>
                                        </p:attrNameLst>
                                      </p:cBhvr>
                                      <p:to>
                                        <p:strVal val="hidden"/>
                                      </p:to>
                                    </p:set>
                                  </p:sub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subTnLst>
                                    <p:set>
                                      <p:cBhvr override="childStyle">
                                        <p:cTn dur="1" fill="hold" display="0" masterRel="nextClick" afterEffect="1"/>
                                        <p:tgtEl>
                                          <p:spTgt spid="24"/>
                                        </p:tgtEl>
                                        <p:attrNameLst>
                                          <p:attrName>style.visibility</p:attrName>
                                        </p:attrNameLst>
                                      </p:cBhvr>
                                      <p:to>
                                        <p:strVal val="hidden"/>
                                      </p:to>
                                    </p:set>
                                  </p:sub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subTnLst>
                                    <p:set>
                                      <p:cBhvr override="childStyle">
                                        <p:cTn dur="1" fill="hold" display="0" masterRel="nextClick" afterEffect="1"/>
                                        <p:tgtEl>
                                          <p:spTgt spid="14"/>
                                        </p:tgtEl>
                                        <p:attrNameLst>
                                          <p:attrName>style.visibility</p:attrName>
                                        </p:attrNameLst>
                                      </p:cBhvr>
                                      <p:to>
                                        <p:strVal val="hidden"/>
                                      </p:to>
                                    </p:set>
                                  </p:sub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par>
                                <p:cTn id="43" presetID="10" presetClass="entr" presetSubtype="0"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5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fade">
                                      <p:cBhvr>
                                        <p:cTn id="50" dur="500"/>
                                        <p:tgtEl>
                                          <p:spTgt spid="7"/>
                                        </p:tgtEl>
                                      </p:cBhvr>
                                    </p:animEffect>
                                  </p:childTnLst>
                                  <p:subTnLst>
                                    <p:set>
                                      <p:cBhvr override="childStyle">
                                        <p:cTn dur="1" fill="hold" display="0" masterRel="nextClick" afterEffect="1"/>
                                        <p:tgtEl>
                                          <p:spTgt spid="7"/>
                                        </p:tgtEl>
                                        <p:attrNameLst>
                                          <p:attrName>style.visibility</p:attrName>
                                        </p:attrNameLst>
                                      </p:cBhvr>
                                      <p:to>
                                        <p:strVal val="hidden"/>
                                      </p:to>
                                    </p:set>
                                  </p:subTnLst>
                                </p:cTn>
                              </p:par>
                              <p:par>
                                <p:cTn id="51" presetID="10" presetClass="entr" presetSubtype="0" fill="hold"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 grpId="0" animBg="1"/>
      <p:bldP spid="7" grpId="0" animBg="1"/>
      <p:bldP spid="11" grpId="0" animBg="1"/>
      <p:bldP spid="24" grpId="0" animBg="1"/>
      <p:bldP spid="30" grpId="0" animBg="1"/>
    </p:bld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1891</TotalTime>
  <Words>731</Words>
  <Application>Microsoft Office PowerPoint</Application>
  <PresentationFormat>On-screen Show (4:3)</PresentationFormat>
  <Paragraphs>90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1_Custom Design</vt:lpstr>
      <vt:lpstr>PowerPoint Presentation</vt:lpstr>
      <vt:lpstr>Guidance</vt:lpstr>
      <vt:lpstr>PowerPoint Presentation</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Level English Language and Literature (EMC) H47402 interactive SAM</dc:title>
  <dc:creator>OCR</dc:creator>
  <cp:keywords>English, Language, Literature, Poetry, Drama, Plays</cp:keywords>
  <cp:lastModifiedBy>Edward Stokes</cp:lastModifiedBy>
  <cp:revision>31</cp:revision>
  <dcterms:created xsi:type="dcterms:W3CDTF">2015-10-07T12:54:48Z</dcterms:created>
  <dcterms:modified xsi:type="dcterms:W3CDTF">2016-08-08T12:27:28Z</dcterms:modified>
</cp:coreProperties>
</file>