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ix Boyes" initials="AB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CDBC"/>
    <a:srgbClr val="7BAF95"/>
    <a:srgbClr val="3CB668"/>
    <a:srgbClr val="2A7F49"/>
    <a:srgbClr val="369D5C"/>
    <a:srgbClr val="9BD19A"/>
    <a:srgbClr val="76D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3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9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0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BCDB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2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1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8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6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0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7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5805264"/>
            <a:ext cx="1728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© OCR 2015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55996"/>
            <a:ext cx="9144000" cy="82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69D5C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501008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H070 Topic Title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928" y="3653408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H070 Topic Title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618" cy="6858000"/>
          </a:xfrm>
        </p:spPr>
      </p:pic>
      <p:sp>
        <p:nvSpPr>
          <p:cNvPr id="10" name="TextBox 9"/>
          <p:cNvSpPr txBox="1"/>
          <p:nvPr/>
        </p:nvSpPr>
        <p:spPr>
          <a:xfrm>
            <a:off x="442469" y="3644598"/>
            <a:ext cx="3600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H474/03 Reading as </a:t>
            </a:r>
          </a:p>
          <a:p>
            <a:r>
              <a:rPr lang="en-GB" sz="2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writer, writing as </a:t>
            </a:r>
          </a:p>
          <a:p>
            <a:r>
              <a:rPr lang="en-GB" sz="2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reader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8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This guide is designed to take you through H474/03 A </a:t>
            </a:r>
            <a:r>
              <a:rPr lang="en-GB" sz="1400" dirty="0"/>
              <a:t>Level English Language and Literature (EMC) exam paper.  </a:t>
            </a:r>
            <a:r>
              <a:rPr lang="en-GB" sz="1400" dirty="0" smtClean="0"/>
              <a:t>Its aim is to explain how candidates should approach each paper and how marks are awarded to the different questions.  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The advice given is the same for all questions across all of the set texts as question wording and structure is consistent. </a:t>
            </a:r>
            <a:endParaRPr lang="en-GB" sz="1400" dirty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orange text boxes offer further explanation on the questions on the exam </a:t>
            </a:r>
          </a:p>
          <a:p>
            <a:pPr marL="0" indent="0">
              <a:buNone/>
            </a:pPr>
            <a:r>
              <a:rPr lang="en-GB" sz="1400" dirty="0" smtClean="0"/>
              <a:t>paper. They offer guidance on the wording of questions and what candidates </a:t>
            </a:r>
          </a:p>
          <a:p>
            <a:pPr marL="0" indent="0">
              <a:buNone/>
            </a:pPr>
            <a:r>
              <a:rPr lang="en-GB" sz="1400" dirty="0" smtClean="0"/>
              <a:t>should do in response to them.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green text boxes focus on the awarding of marks for each question.  They give </a:t>
            </a:r>
          </a:p>
          <a:p>
            <a:pPr marL="0" indent="0">
              <a:buNone/>
            </a:pPr>
            <a:r>
              <a:rPr lang="en-GB" sz="1400" dirty="0" smtClean="0"/>
              <a:t>further information on </a:t>
            </a:r>
            <a:r>
              <a:rPr lang="en-GB" sz="1400" dirty="0"/>
              <a:t>the percentage of </a:t>
            </a:r>
            <a:r>
              <a:rPr lang="en-GB" sz="1400" dirty="0" smtClean="0"/>
              <a:t>each assessment objective attributed </a:t>
            </a:r>
          </a:p>
          <a:p>
            <a:pPr marL="0" indent="0">
              <a:buNone/>
            </a:pPr>
            <a:r>
              <a:rPr lang="en-GB" sz="1400" dirty="0" smtClean="0"/>
              <a:t>to each question</a:t>
            </a:r>
            <a:r>
              <a:rPr lang="en-GB" sz="1400" dirty="0"/>
              <a:t>. The percentage given is over the whole qualification.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7020271" y="2908354"/>
            <a:ext cx="2016224" cy="11172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will always be a comparison based on a cultural or social situation with a clear thematic link between the situations and/or experiences.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228183" y="3339570"/>
            <a:ext cx="792089" cy="30545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7" name="Rounded Rectangle 6"/>
          <p:cNvSpPr/>
          <p:nvPr/>
        </p:nvSpPr>
        <p:spPr>
          <a:xfrm>
            <a:off x="7039058" y="4400930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 (5%)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255681" y="4654118"/>
            <a:ext cx="792088" cy="25318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81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97346"/>
            <a:ext cx="88569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Section A – Reading as a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writer</a:t>
            </a:r>
          </a:p>
          <a:p>
            <a:pPr algn="ctr"/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Charlotte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Brontë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Jane Eyre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 Scott Fitzgerald: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The Great Gatsby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Chinua Achebe: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Things Fall Apart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Arundhati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Roy: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The God of Small Things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Ian McEwan: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Atonement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Jhumpa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Lahiri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sz="1400" i="1" dirty="0">
                <a:latin typeface="Arial" panose="020B0604020202020204" pitchFamily="34" charset="0"/>
                <a:cs typeface="Arial" panose="020B0604020202020204" pitchFamily="34" charset="0"/>
              </a:rPr>
              <a:t>The Namesake </a:t>
            </a:r>
          </a:p>
          <a:p>
            <a:pPr algn="ctr"/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Choose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the following two questions and answer in relation to the text that you have studied. You should spend about 1 hour on this section. 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Either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       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How does the writer of your text use settings? 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 should range across the text to explore how settings are presented, the role they play in the novel as a whole, and the broader generic context.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									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[32]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                             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In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what ways does the writer of your text use suspense?</a:t>
            </a:r>
          </a:p>
          <a:p>
            <a:pPr marL="228600" indent="-228600">
              <a:buAutoNum type="arabicPlain" startAt="2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You should range across  the text to explore how suspense is created, the role it plays in the novel as a whole and the broader generic context.</a:t>
            </a: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						[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32]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6857704" y="828456"/>
            <a:ext cx="2073776" cy="21809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questions will explore  areas such as:</a:t>
            </a:r>
          </a:p>
          <a:p>
            <a:pPr marL="171450" indent="-171450">
              <a:buFontTx/>
              <a:buChar char="-"/>
            </a:pP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Aspects of narrative  and how they shape meaning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Setting</a:t>
            </a:r>
          </a:p>
          <a:p>
            <a:pPr marL="171450" indent="-171450">
              <a:buFontTx/>
              <a:buChar char="-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uspense </a:t>
            </a:r>
          </a:p>
          <a:p>
            <a:pPr marL="171450" indent="-171450">
              <a:buFontTx/>
              <a:buChar char="-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ialogue </a:t>
            </a:r>
          </a:p>
          <a:p>
            <a:pPr marL="171450" indent="-171450">
              <a:buFontTx/>
              <a:buChar char="-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ime shifts</a:t>
            </a:r>
          </a:p>
          <a:p>
            <a:pPr marL="171450" indent="-171450">
              <a:buFontTx/>
              <a:buChar char="-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oint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view</a:t>
            </a:r>
          </a:p>
          <a:p>
            <a:pPr marL="171450" indent="-171450">
              <a:buFontTx/>
              <a:buChar char="-"/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Lexical choices</a:t>
            </a:r>
          </a:p>
          <a:p>
            <a:pPr marL="171450" indent="-171450">
              <a:buFontTx/>
              <a:buChar char="-"/>
            </a:pP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Characterisation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</a:p>
          <a:p>
            <a:pPr marL="171450" indent="-171450">
              <a:buFontTx/>
              <a:buChar char="-"/>
            </a:pP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rammatical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features etc. 	</a:t>
            </a:r>
          </a:p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861941" y="804096"/>
            <a:ext cx="2069539" cy="128775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answer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one generic question, from a choice of two, on an aspect of narrative (such as narrative voice, the handling of time, moments 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crisis) in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their chosen text. </a:t>
            </a:r>
          </a:p>
        </p:txBody>
      </p:sp>
      <p:cxnSp>
        <p:nvCxnSpPr>
          <p:cNvPr id="4" name="Straight Arrow Connector 3"/>
          <p:cNvCxnSpPr>
            <a:stCxn id="19" idx="1"/>
          </p:cNvCxnSpPr>
          <p:nvPr/>
        </p:nvCxnSpPr>
        <p:spPr>
          <a:xfrm flipH="1">
            <a:off x="5940152" y="911438"/>
            <a:ext cx="1024647" cy="28531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6057510" y="4122662"/>
            <a:ext cx="1417693" cy="79208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AO1:   5%  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AO2: 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6% 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AO3:   5%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16% of total A level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475202" y="4070131"/>
            <a:ext cx="913221" cy="47730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6964799" y="461388"/>
            <a:ext cx="1863824" cy="9001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000" b="1" dirty="0" smtClean="0"/>
          </a:p>
          <a:p>
            <a:endParaRPr lang="en-US" sz="1000" b="1" dirty="0" smtClean="0"/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Section A is a 1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hour open text written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examination.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clean copy of the text in any edition is permitted.</a:t>
            </a:r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/>
              <a:t>	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47874" y="1398503"/>
            <a:ext cx="6443660" cy="1804393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1835696" y="1918939"/>
            <a:ext cx="5021015" cy="1090483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5312192" y="3791309"/>
            <a:ext cx="3715347" cy="93166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are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expected to have a wide sense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whole novel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its language. Examples are to range broadly across the text; they are not expected to use quotes from other parts of the novel, but they may do so if they wish.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>
            <a:stCxn id="42" idx="1"/>
          </p:cNvCxnSpPr>
          <p:nvPr/>
        </p:nvCxnSpPr>
        <p:spPr>
          <a:xfrm flipH="1">
            <a:off x="2627785" y="4122662"/>
            <a:ext cx="1980219" cy="110653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4608004" y="3731544"/>
            <a:ext cx="4093222" cy="78223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Depending on the chosen text, candidates may consider the broad, generic context such as: romantic, war, gothic fiction,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post-colonialism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; literary movements and periods such as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modernism/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oral tradition; critical readings such as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post-modern,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feminist etc</a:t>
            </a:r>
            <a:r>
              <a:rPr lang="en-US" sz="1000" dirty="0"/>
              <a:t>. 	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Arrow Connector 42"/>
          <p:cNvCxnSpPr>
            <a:stCxn id="34" idx="1"/>
          </p:cNvCxnSpPr>
          <p:nvPr/>
        </p:nvCxnSpPr>
        <p:spPr>
          <a:xfrm flipH="1" flipV="1">
            <a:off x="3194892" y="3866518"/>
            <a:ext cx="2117300" cy="39062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475203" y="4602770"/>
            <a:ext cx="913221" cy="98647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47874" y="1398503"/>
            <a:ext cx="6408837" cy="3238048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5" idx="1"/>
          </p:cNvCxnSpPr>
          <p:nvPr/>
        </p:nvCxnSpPr>
        <p:spPr>
          <a:xfrm flipH="1">
            <a:off x="1043609" y="1918939"/>
            <a:ext cx="5814095" cy="259976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34" idx="1"/>
          </p:cNvCxnSpPr>
          <p:nvPr/>
        </p:nvCxnSpPr>
        <p:spPr>
          <a:xfrm flipH="1">
            <a:off x="2762844" y="4257142"/>
            <a:ext cx="2549348" cy="1084952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42" idx="1"/>
          </p:cNvCxnSpPr>
          <p:nvPr/>
        </p:nvCxnSpPr>
        <p:spPr>
          <a:xfrm flipH="1" flipV="1">
            <a:off x="3337129" y="3866518"/>
            <a:ext cx="1270875" cy="25614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7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" grpId="0" animBg="1"/>
      <p:bldP spid="9" grpId="0" animBg="1"/>
      <p:bldP spid="19" grpId="0" animBg="1"/>
      <p:bldP spid="34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436309"/>
            <a:ext cx="8964488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Section B – Writing as a reader 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Answer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Question 3 and Question 4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this section. </a:t>
            </a: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have a choice of task in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Question 3.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is recommended that you spend about 40 minutes on Question 3 and 20 minutes on Question 4. </a:t>
            </a:r>
          </a:p>
          <a:p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         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Choose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the storylines below to develop as the opening of a narrative. 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Write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your narrative, making your own choices about the story’s starting point and linguistic techniques.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You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should write approximately 500 words.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												</a:t>
            </a:r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[18] </a:t>
            </a: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6754082" y="571370"/>
            <a:ext cx="1872208" cy="760509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Section B is made up of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original writing task and a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short commentary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	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763688" y="1112963"/>
            <a:ext cx="4976357" cy="1091901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6588224" y="2993769"/>
            <a:ext cx="1368152" cy="723261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pt-B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 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2% </a:t>
            </a:r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</a:t>
            </a: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AO5 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7% </a:t>
            </a:r>
            <a:endParaRPr lang="pt-B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9% of total A level</a:t>
            </a:r>
            <a:r>
              <a:rPr lang="pt-BR" sz="1000" dirty="0"/>
              <a:t>	</a:t>
            </a:r>
          </a:p>
          <a:p>
            <a:endParaRPr lang="en-GB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956376" y="3361925"/>
            <a:ext cx="453316" cy="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503548" y="3284983"/>
            <a:ext cx="3528392" cy="11521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should draw on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what they have learned about narrative technique in the course of their study for Section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A.  They are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not required to make connections between their writing and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their specific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text studied for Section A. The focus is on demonstrating their knowledge of narrative techniques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and their expertise as writers.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2267744" y="2852936"/>
            <a:ext cx="0" cy="432047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6754082" y="752923"/>
            <a:ext cx="1857932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In Question 3 candidates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are given the bare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outline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of two stories, to choose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one. </a:t>
            </a:r>
          </a:p>
        </p:txBody>
      </p:sp>
      <p:cxnSp>
        <p:nvCxnSpPr>
          <p:cNvPr id="15" name="Straight Arrow Connector 14"/>
          <p:cNvCxnSpPr>
            <a:stCxn id="3" idx="1"/>
          </p:cNvCxnSpPr>
          <p:nvPr/>
        </p:nvCxnSpPr>
        <p:spPr>
          <a:xfrm flipH="1">
            <a:off x="4836906" y="951625"/>
            <a:ext cx="1917176" cy="12477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243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1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476672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Either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Storyline 1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1.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 student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sets off to walk to his/her new sixth form college on his/her first day.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2. A car nearly runs him/her over on a zebra crossing and drives on.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3. Further on, the car is held at traffic lights.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4. A row erupts between the student and the driver.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5. The student continues on to college and sees the same car parked outside the college.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6. The student walks into the first lesson to find that his/her English teacher is the driver of the car </a:t>
            </a: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Storyline 2 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1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A powerful king wanted to be the richest man in the world.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A god decided to grant the king one wish.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3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The king wished for everything he touched to be turned to gold.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4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The wish came true and he tried out his new powers.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5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His food and drink, and even his daughter, turned to gold.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6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He prayed to the god, begging him to reverse the wish. 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 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Outline the key narrative and linguistic techniques you have used in your writing for Question 3. 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You should write approximately 250 words. </a:t>
            </a:r>
          </a:p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                           								[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14] 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259632" y="3078406"/>
            <a:ext cx="4922962" cy="171874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6083353" y="2813372"/>
            <a:ext cx="2737119" cy="151216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outline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is a starting point and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does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not have to be followed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through in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order. Candidates may start anywhere and do not have to use all the numbered points. They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are to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adapt them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demonstrate their creativity as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writers.</a:t>
            </a: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(The outlines ensure that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 narrative is not irrelevant or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pre-prepared.)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1691680" y="1772816"/>
            <a:ext cx="4391674" cy="1758290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5825204" y="5285346"/>
            <a:ext cx="1512168" cy="57606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pt-B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 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4% </a:t>
            </a:r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 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3% </a:t>
            </a:r>
            <a:endParaRPr lang="pt-BR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7% of total A level</a:t>
            </a:r>
            <a:r>
              <a:rPr lang="pt-BR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en-GB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369950" y="5573378"/>
            <a:ext cx="453316" cy="0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/>
          <p:cNvSpPr/>
          <p:nvPr/>
        </p:nvSpPr>
        <p:spPr>
          <a:xfrm>
            <a:off x="6181418" y="2561313"/>
            <a:ext cx="2737119" cy="96979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are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required to explain and analyse the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key narrative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techniques they have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exploring at least one or two of their narrative choices with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appropriate subject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terminology.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617589" y="3531106"/>
            <a:ext cx="3465765" cy="61907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71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3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1022</Words>
  <Application>Microsoft Office PowerPoint</Application>
  <PresentationFormat>On-screen Show (4:3)</PresentationFormat>
  <Paragraphs>128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1_Custom Design</vt:lpstr>
      <vt:lpstr>PowerPoint Presentation</vt:lpstr>
      <vt:lpstr>Guidance</vt:lpstr>
      <vt:lpstr>PowerPoint Presentation</vt:lpstr>
      <vt:lpstr>PowerPoint Presentation</vt:lpstr>
      <vt:lpstr>PowerPoint Presentation</vt:lpstr>
    </vt:vector>
  </TitlesOfParts>
  <Company>Cambridge Assessment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Level English Language and Literature (EMC) H47403 interactive SAM</dc:title>
  <dc:creator>OCR</dc:creator>
  <cp:keywords>English, Language, Literature, Reading, Writing</cp:keywords>
  <cp:lastModifiedBy>Edward Stokes</cp:lastModifiedBy>
  <cp:revision>28</cp:revision>
  <dcterms:created xsi:type="dcterms:W3CDTF">2015-10-07T12:54:48Z</dcterms:created>
  <dcterms:modified xsi:type="dcterms:W3CDTF">2016-08-08T12:28:58Z</dcterms:modified>
</cp:coreProperties>
</file>