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2" r:id="rId1"/>
  </p:sldMasterIdLst>
  <p:sldIdLst>
    <p:sldId id="257" r:id="rId2"/>
    <p:sldId id="263" r:id="rId3"/>
    <p:sldId id="261" r:id="rId4"/>
    <p:sldId id="262" r:id="rId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Alix Boyes" initials="AB" lastIdx="5"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7BAF95"/>
    <a:srgbClr val="ABCDBC"/>
    <a:srgbClr val="3CB668"/>
    <a:srgbClr val="2A7F49"/>
    <a:srgbClr val="369D5C"/>
    <a:srgbClr val="9BD19A"/>
    <a:srgbClr val="76D09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3" d="100"/>
          <a:sy n="103" d="100"/>
        </p:scale>
        <p:origin x="-204" y="-96"/>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commentAuthors" Target="commentAuthors.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dirty="0" smtClean="0"/>
              <a:t>Click to edit Master title style</a:t>
            </a:r>
            <a:endParaRPr lang="en-GB" dirty="0"/>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GB"/>
          </a:p>
        </p:txBody>
      </p:sp>
      <p:sp>
        <p:nvSpPr>
          <p:cNvPr id="6" name="Slide Number Placeholder 5"/>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192263945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GB"/>
          </a:p>
        </p:txBody>
      </p:sp>
      <p:sp>
        <p:nvSpPr>
          <p:cNvPr id="6" name="Slide Number Placeholder 5"/>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39234928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GB"/>
          </a:p>
        </p:txBody>
      </p:sp>
      <p:sp>
        <p:nvSpPr>
          <p:cNvPr id="6" name="Slide Number Placeholder 5"/>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7274000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rgbClr val="2A7F49"/>
                </a:solidFill>
              </a:defRPr>
            </a:lvl1pPr>
          </a:lstStyle>
          <a:p>
            <a:r>
              <a:rPr lang="en-US" dirty="0" smtClean="0"/>
              <a:t>Click to edit Master title style</a:t>
            </a:r>
            <a:endParaRPr lang="en-GB"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GB" dirty="0"/>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GB"/>
          </a:p>
        </p:txBody>
      </p:sp>
      <p:sp>
        <p:nvSpPr>
          <p:cNvPr id="6" name="Slide Number Placeholder 5"/>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84489538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GB"/>
          </a:p>
        </p:txBody>
      </p:sp>
      <p:sp>
        <p:nvSpPr>
          <p:cNvPr id="6" name="Slide Number Placeholder 5"/>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7152216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6" name="Footer Placeholder 5"/>
          <p:cNvSpPr>
            <a:spLocks noGrp="1"/>
          </p:cNvSpPr>
          <p:nvPr>
            <p:ph type="ftr" sz="quarter" idx="11"/>
          </p:nvPr>
        </p:nvSpPr>
        <p:spPr>
          <a:xfrm>
            <a:off x="3124200" y="6356350"/>
            <a:ext cx="2895600" cy="365125"/>
          </a:xfrm>
          <a:prstGeom prst="rect">
            <a:avLst/>
          </a:prstGeom>
        </p:spPr>
        <p:txBody>
          <a:bodyPr/>
          <a:lstStyle/>
          <a:p>
            <a:endParaRPr lang="en-GB"/>
          </a:p>
        </p:txBody>
      </p:sp>
      <p:sp>
        <p:nvSpPr>
          <p:cNvPr id="7" name="Slide Number Placeholder 6"/>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339271559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8" name="Footer Placeholder 7"/>
          <p:cNvSpPr>
            <a:spLocks noGrp="1"/>
          </p:cNvSpPr>
          <p:nvPr>
            <p:ph type="ftr" sz="quarter" idx="11"/>
          </p:nvPr>
        </p:nvSpPr>
        <p:spPr>
          <a:xfrm>
            <a:off x="3124200" y="6356350"/>
            <a:ext cx="2895600" cy="365125"/>
          </a:xfrm>
          <a:prstGeom prst="rect">
            <a:avLst/>
          </a:prstGeom>
        </p:spPr>
        <p:txBody>
          <a:bodyPr/>
          <a:lstStyle/>
          <a:p>
            <a:endParaRPr lang="en-GB"/>
          </a:p>
        </p:txBody>
      </p:sp>
      <p:sp>
        <p:nvSpPr>
          <p:cNvPr id="9" name="Slide Number Placeholder 8"/>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314508797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4" name="Footer Placeholder 3"/>
          <p:cNvSpPr>
            <a:spLocks noGrp="1"/>
          </p:cNvSpPr>
          <p:nvPr>
            <p:ph type="ftr" sz="quarter" idx="11"/>
          </p:nvPr>
        </p:nvSpPr>
        <p:spPr>
          <a:xfrm>
            <a:off x="3124200" y="6356350"/>
            <a:ext cx="2895600" cy="365125"/>
          </a:xfrm>
          <a:prstGeom prst="rect">
            <a:avLst/>
          </a:prstGeom>
        </p:spPr>
        <p:txBody>
          <a:bodyPr/>
          <a:lstStyle/>
          <a:p>
            <a:endParaRPr lang="en-GB"/>
          </a:p>
        </p:txBody>
      </p:sp>
      <p:sp>
        <p:nvSpPr>
          <p:cNvPr id="5" name="Slide Number Placeholder 4"/>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422716620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3" name="Footer Placeholder 2"/>
          <p:cNvSpPr>
            <a:spLocks noGrp="1"/>
          </p:cNvSpPr>
          <p:nvPr>
            <p:ph type="ftr" sz="quarter" idx="11"/>
          </p:nvPr>
        </p:nvSpPr>
        <p:spPr>
          <a:xfrm>
            <a:off x="3124200" y="6356350"/>
            <a:ext cx="2895600" cy="365125"/>
          </a:xfrm>
          <a:prstGeom prst="rect">
            <a:avLst/>
          </a:prstGeom>
        </p:spPr>
        <p:txBody>
          <a:bodyPr/>
          <a:lstStyle/>
          <a:p>
            <a:endParaRPr lang="en-GB"/>
          </a:p>
        </p:txBody>
      </p:sp>
      <p:sp>
        <p:nvSpPr>
          <p:cNvPr id="4" name="Slide Number Placeholder 3"/>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238970124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6" name="Footer Placeholder 5"/>
          <p:cNvSpPr>
            <a:spLocks noGrp="1"/>
          </p:cNvSpPr>
          <p:nvPr>
            <p:ph type="ftr" sz="quarter" idx="11"/>
          </p:nvPr>
        </p:nvSpPr>
        <p:spPr>
          <a:xfrm>
            <a:off x="3124200" y="6356350"/>
            <a:ext cx="2895600" cy="365125"/>
          </a:xfrm>
          <a:prstGeom prst="rect">
            <a:avLst/>
          </a:prstGeom>
        </p:spPr>
        <p:txBody>
          <a:bodyPr/>
          <a:lstStyle/>
          <a:p>
            <a:endParaRPr lang="en-GB"/>
          </a:p>
        </p:txBody>
      </p:sp>
      <p:sp>
        <p:nvSpPr>
          <p:cNvPr id="7" name="Slide Number Placeholder 6"/>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41221291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457200" y="6356350"/>
            <a:ext cx="2133600" cy="365125"/>
          </a:xfrm>
          <a:prstGeom prst="rect">
            <a:avLst/>
          </a:prstGeom>
        </p:spPr>
        <p:txBody>
          <a:bodyPr/>
          <a:lstStyle/>
          <a:p>
            <a:fld id="{C448CA66-A653-4008-9682-A2418F4E62C6}" type="datetimeFigureOut">
              <a:rPr lang="en-GB" smtClean="0"/>
              <a:t>01/03/2016</a:t>
            </a:fld>
            <a:endParaRPr lang="en-GB"/>
          </a:p>
        </p:txBody>
      </p:sp>
      <p:sp>
        <p:nvSpPr>
          <p:cNvPr id="6" name="Footer Placeholder 5"/>
          <p:cNvSpPr>
            <a:spLocks noGrp="1"/>
          </p:cNvSpPr>
          <p:nvPr>
            <p:ph type="ftr" sz="quarter" idx="11"/>
          </p:nvPr>
        </p:nvSpPr>
        <p:spPr>
          <a:xfrm>
            <a:off x="3124200" y="6356350"/>
            <a:ext cx="2895600" cy="365125"/>
          </a:xfrm>
          <a:prstGeom prst="rect">
            <a:avLst/>
          </a:prstGeom>
        </p:spPr>
        <p:txBody>
          <a:bodyPr/>
          <a:lstStyle/>
          <a:p>
            <a:endParaRPr lang="en-GB"/>
          </a:p>
        </p:txBody>
      </p:sp>
      <p:sp>
        <p:nvSpPr>
          <p:cNvPr id="7" name="Slide Number Placeholder 6"/>
          <p:cNvSpPr>
            <a:spLocks noGrp="1"/>
          </p:cNvSpPr>
          <p:nvPr>
            <p:ph type="sldNum" sz="quarter" idx="12"/>
          </p:nvPr>
        </p:nvSpPr>
        <p:spPr>
          <a:xfrm>
            <a:off x="6553200" y="6356350"/>
            <a:ext cx="2133600" cy="365125"/>
          </a:xfrm>
          <a:prstGeom prst="rect">
            <a:avLst/>
          </a:prstGeom>
        </p:spPr>
        <p:txBody>
          <a:bodyPr/>
          <a:lstStyle/>
          <a:p>
            <a:fld id="{9B000E6B-4536-45D2-8197-CAE0F8DEEDE8}" type="slidenum">
              <a:rPr lang="en-GB" smtClean="0"/>
              <a:t>‹#›</a:t>
            </a:fld>
            <a:endParaRPr lang="en-GB"/>
          </a:p>
        </p:txBody>
      </p:sp>
    </p:spTree>
    <p:extLst>
      <p:ext uri="{BB962C8B-B14F-4D97-AF65-F5344CB8AC3E}">
        <p14:creationId xmlns:p14="http://schemas.microsoft.com/office/powerpoint/2010/main" val="9522779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dirty="0" smtClean="0"/>
              <a:t>Click to edit Master title style</a:t>
            </a:r>
            <a:endParaRPr lang="en-GB" dirty="0"/>
          </a:p>
        </p:txBody>
      </p:sp>
      <p:sp>
        <p:nvSpPr>
          <p:cNvPr id="3" name="Text Placeholder 2"/>
          <p:cNvSpPr>
            <a:spLocks noGrp="1"/>
          </p:cNvSpPr>
          <p:nvPr>
            <p:ph type="body" idx="1"/>
          </p:nvPr>
        </p:nvSpPr>
        <p:spPr>
          <a:xfrm>
            <a:off x="457200" y="1600201"/>
            <a:ext cx="8229600" cy="4277652"/>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GB" dirty="0"/>
          </a:p>
        </p:txBody>
      </p:sp>
      <p:sp>
        <p:nvSpPr>
          <p:cNvPr id="7" name="TextBox 6"/>
          <p:cNvSpPr txBox="1"/>
          <p:nvPr userDrawn="1"/>
        </p:nvSpPr>
        <p:spPr>
          <a:xfrm>
            <a:off x="179512" y="5805264"/>
            <a:ext cx="1728192" cy="215444"/>
          </a:xfrm>
          <a:prstGeom prst="rect">
            <a:avLst/>
          </a:prstGeom>
          <a:noFill/>
        </p:spPr>
        <p:txBody>
          <a:bodyPr wrap="square" rtlCol="0">
            <a:spAutoFit/>
          </a:bodyPr>
          <a:lstStyle/>
          <a:p>
            <a:r>
              <a:rPr lang="en-GB" sz="800" dirty="0" smtClean="0">
                <a:latin typeface="Arial" panose="020B0604020202020204" pitchFamily="34" charset="0"/>
                <a:cs typeface="Arial" panose="020B0604020202020204" pitchFamily="34" charset="0"/>
              </a:rPr>
              <a:t>© OCR 2015</a:t>
            </a:r>
            <a:endParaRPr lang="en-GB" sz="800" dirty="0">
              <a:latin typeface="Arial" panose="020B0604020202020204" pitchFamily="34" charset="0"/>
              <a:cs typeface="Arial" panose="020B0604020202020204" pitchFamily="34" charset="0"/>
            </a:endParaRPr>
          </a:p>
        </p:txBody>
      </p:sp>
      <p:sp>
        <p:nvSpPr>
          <p:cNvPr id="6" name="Rectangle 5"/>
          <p:cNvSpPr/>
          <p:nvPr userDrawn="1"/>
        </p:nvSpPr>
        <p:spPr>
          <a:xfrm>
            <a:off x="8244408" y="5759678"/>
            <a:ext cx="718466" cy="261610"/>
          </a:xfrm>
          <a:prstGeom prst="rect">
            <a:avLst/>
          </a:prstGeom>
        </p:spPr>
        <p:txBody>
          <a:bodyPr wrap="none">
            <a:spAutoFit/>
          </a:bodyPr>
          <a:lstStyle/>
          <a:p>
            <a:r>
              <a:rPr lang="en-GB" sz="1100" b="1" dirty="0" smtClean="0">
                <a:solidFill>
                  <a:srgbClr val="7BAF95"/>
                </a:solidFill>
                <a:latin typeface="Arial" panose="020B0604020202020204" pitchFamily="34" charset="0"/>
                <a:cs typeface="Arial" panose="020B0604020202020204" pitchFamily="34" charset="0"/>
              </a:rPr>
              <a:t>H074/02</a:t>
            </a:r>
          </a:p>
        </p:txBody>
      </p:sp>
      <p:pic>
        <p:nvPicPr>
          <p:cNvPr id="8" name="Picture 2" descr="Q:\Resources\Res_Dev_Shared\Studio\Visual Style Guidelines\English\FT_2015\A_Eng_Lang_Lit\Artwork\AS_LitLang_PP_banner.jpg"/>
          <p:cNvPicPr>
            <a:picLocks noChangeAspect="1" noChangeArrowheads="1"/>
          </p:cNvPicPr>
          <p:nvPr userDrawn="1"/>
        </p:nvPicPr>
        <p:blipFill>
          <a:blip r:embed="rId13" cstate="print">
            <a:extLst>
              <a:ext uri="{28A0092B-C50C-407E-A947-70E740481C1C}">
                <a14:useLocalDpi xmlns:a14="http://schemas.microsoft.com/office/drawing/2010/main" val="0"/>
              </a:ext>
            </a:extLst>
          </a:blip>
          <a:srcRect/>
          <a:stretch>
            <a:fillRect/>
          </a:stretch>
        </p:blipFill>
        <p:spPr bwMode="auto">
          <a:xfrm>
            <a:off x="0" y="6030000"/>
            <a:ext cx="9144000" cy="82944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7776332"/>
      </p:ext>
    </p:extLst>
  </p:cSld>
  <p:clrMap bg1="lt1" tx1="dk1" bg2="lt2" tx2="dk2" accent1="accent1" accent2="accent2" accent3="accent3" accent4="accent4" accent5="accent5" accent6="accent6" hlink="hlink" folHlink="folHlink"/>
  <p:sldLayoutIdLst>
    <p:sldLayoutId id="2147483663" r:id="rId1"/>
    <p:sldLayoutId id="2147483664" r:id="rId2"/>
    <p:sldLayoutId id="2147483665" r:id="rId3"/>
    <p:sldLayoutId id="2147483666" r:id="rId4"/>
    <p:sldLayoutId id="2147483667" r:id="rId5"/>
    <p:sldLayoutId id="2147483668" r:id="rId6"/>
    <p:sldLayoutId id="2147483669" r:id="rId7"/>
    <p:sldLayoutId id="2147483670" r:id="rId8"/>
    <p:sldLayoutId id="2147483671" r:id="rId9"/>
    <p:sldLayoutId id="2147483672" r:id="rId10"/>
    <p:sldLayoutId id="2147483673" r:id="rId11"/>
  </p:sldLayoutIdLst>
  <p:txStyles>
    <p:titleStyle>
      <a:lvl1pPr algn="ctr" defTabSz="914400" rtl="0" eaLnBrk="1" latinLnBrk="0" hangingPunct="1">
        <a:spcBef>
          <a:spcPct val="0"/>
        </a:spcBef>
        <a:buNone/>
        <a:defRPr sz="4400" kern="1200">
          <a:solidFill>
            <a:srgbClr val="ABCDBC"/>
          </a:solidFill>
          <a:latin typeface="Arial" panose="020B0604020202020204" pitchFamily="34" charset="0"/>
          <a:ea typeface="+mj-ea"/>
          <a:cs typeface="Arial" panose="020B0604020202020204" pitchFamily="34" charset="0"/>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Arial" panose="020B0604020202020204" pitchFamily="34" charset="0"/>
          <a:ea typeface="+mn-ea"/>
          <a:cs typeface="Arial" panose="020B0604020202020204" pitchFamily="34" charset="0"/>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endParaRPr lang="en-GB" dirty="0"/>
          </a:p>
        </p:txBody>
      </p:sp>
      <p:sp>
        <p:nvSpPr>
          <p:cNvPr id="8" name="TextBox 7"/>
          <p:cNvSpPr txBox="1"/>
          <p:nvPr/>
        </p:nvSpPr>
        <p:spPr>
          <a:xfrm>
            <a:off x="323528" y="3501008"/>
            <a:ext cx="3600400" cy="492443"/>
          </a:xfrm>
          <a:prstGeom prst="rect">
            <a:avLst/>
          </a:prstGeom>
          <a:noFill/>
        </p:spPr>
        <p:txBody>
          <a:bodyPr wrap="square" rtlCol="0">
            <a:spAutoFit/>
          </a:bodyPr>
          <a:lstStyle/>
          <a:p>
            <a:r>
              <a:rPr lang="en-GB" sz="2600" b="1" dirty="0" smtClean="0">
                <a:solidFill>
                  <a:schemeClr val="bg1"/>
                </a:solidFill>
                <a:latin typeface="Arial" panose="020B0604020202020204" pitchFamily="34" charset="0"/>
                <a:cs typeface="Arial" panose="020B0604020202020204" pitchFamily="34" charset="0"/>
              </a:rPr>
              <a:t>H070 Topic Title</a:t>
            </a:r>
            <a:endParaRPr lang="en-GB" sz="2600" b="1" dirty="0">
              <a:solidFill>
                <a:schemeClr val="bg1"/>
              </a:solidFill>
              <a:latin typeface="Arial" panose="020B0604020202020204" pitchFamily="34" charset="0"/>
              <a:cs typeface="Arial" panose="020B0604020202020204" pitchFamily="34" charset="0"/>
            </a:endParaRPr>
          </a:p>
        </p:txBody>
      </p:sp>
      <p:sp>
        <p:nvSpPr>
          <p:cNvPr id="6" name="TextBox 5"/>
          <p:cNvSpPr txBox="1"/>
          <p:nvPr/>
        </p:nvSpPr>
        <p:spPr>
          <a:xfrm>
            <a:off x="475928" y="3653408"/>
            <a:ext cx="3600400" cy="492443"/>
          </a:xfrm>
          <a:prstGeom prst="rect">
            <a:avLst/>
          </a:prstGeom>
          <a:noFill/>
        </p:spPr>
        <p:txBody>
          <a:bodyPr wrap="square" rtlCol="0">
            <a:spAutoFit/>
          </a:bodyPr>
          <a:lstStyle/>
          <a:p>
            <a:r>
              <a:rPr lang="en-GB" sz="2600" b="1" dirty="0" smtClean="0">
                <a:solidFill>
                  <a:schemeClr val="bg1"/>
                </a:solidFill>
                <a:latin typeface="Arial" panose="020B0604020202020204" pitchFamily="34" charset="0"/>
                <a:cs typeface="Arial" panose="020B0604020202020204" pitchFamily="34" charset="0"/>
              </a:rPr>
              <a:t>H070 Topic Title</a:t>
            </a:r>
            <a:endParaRPr lang="en-GB" sz="2600" b="1" dirty="0">
              <a:solidFill>
                <a:schemeClr val="bg1"/>
              </a:solidFill>
              <a:latin typeface="Arial" panose="020B0604020202020204" pitchFamily="34" charset="0"/>
              <a:cs typeface="Arial" panose="020B0604020202020204" pitchFamily="34" charset="0"/>
            </a:endParaRPr>
          </a:p>
        </p:txBody>
      </p:sp>
      <p:sp>
        <p:nvSpPr>
          <p:cNvPr id="9" name="TextBox 8"/>
          <p:cNvSpPr txBox="1"/>
          <p:nvPr/>
        </p:nvSpPr>
        <p:spPr>
          <a:xfrm>
            <a:off x="442469" y="3644598"/>
            <a:ext cx="3600400" cy="892552"/>
          </a:xfrm>
          <a:prstGeom prst="rect">
            <a:avLst/>
          </a:prstGeom>
          <a:noFill/>
        </p:spPr>
        <p:txBody>
          <a:bodyPr wrap="square" rtlCol="0">
            <a:spAutoFit/>
          </a:bodyPr>
          <a:lstStyle/>
          <a:p>
            <a:r>
              <a:rPr lang="en-GB" sz="2600" b="1" dirty="0" smtClean="0">
                <a:solidFill>
                  <a:schemeClr val="bg1"/>
                </a:solidFill>
                <a:latin typeface="Arial" panose="020B0604020202020204" pitchFamily="34" charset="0"/>
                <a:cs typeface="Arial" panose="020B0604020202020204" pitchFamily="34" charset="0"/>
              </a:rPr>
              <a:t>H074/H474</a:t>
            </a:r>
          </a:p>
          <a:p>
            <a:r>
              <a:rPr lang="en-GB" sz="2600" b="1" dirty="0" smtClean="0">
                <a:solidFill>
                  <a:schemeClr val="bg1"/>
                </a:solidFill>
                <a:latin typeface="Arial" panose="020B0604020202020204" pitchFamily="34" charset="0"/>
                <a:cs typeface="Arial" panose="020B0604020202020204" pitchFamily="34" charset="0"/>
              </a:rPr>
              <a:t>Topic Title</a:t>
            </a:r>
            <a:endParaRPr lang="en-GB" sz="2600" b="1" dirty="0">
              <a:solidFill>
                <a:schemeClr val="bg1"/>
              </a:solidFill>
              <a:latin typeface="Arial" panose="020B0604020202020204" pitchFamily="34" charset="0"/>
              <a:cs typeface="Arial" panose="020B0604020202020204" pitchFamily="34" charset="0"/>
            </a:endParaRPr>
          </a:p>
        </p:txBody>
      </p:sp>
      <p:pic>
        <p:nvPicPr>
          <p:cNvPr id="3" name="Content Placeholder 2"/>
          <p:cNvPicPr>
            <a:picLocks noGrp="1" noChangeAspect="1"/>
          </p:cNvPicPr>
          <p:nvPr>
            <p:ph idx="1"/>
          </p:nvPr>
        </p:nvPicPr>
        <p:blipFill>
          <a:blip r:embed="rId2" cstate="print">
            <a:extLst>
              <a:ext uri="{28A0092B-C50C-407E-A947-70E740481C1C}">
                <a14:useLocalDpi xmlns:a14="http://schemas.microsoft.com/office/drawing/2010/main" val="0"/>
              </a:ext>
            </a:extLst>
          </a:blip>
          <a:stretch>
            <a:fillRect/>
          </a:stretch>
        </p:blipFill>
        <p:spPr>
          <a:xfrm>
            <a:off x="-36512" y="0"/>
            <a:ext cx="9180512" cy="6858000"/>
          </a:xfrm>
        </p:spPr>
      </p:pic>
      <p:sp>
        <p:nvSpPr>
          <p:cNvPr id="10" name="TextBox 9"/>
          <p:cNvSpPr txBox="1"/>
          <p:nvPr/>
        </p:nvSpPr>
        <p:spPr>
          <a:xfrm>
            <a:off x="395536" y="3789040"/>
            <a:ext cx="3600400" cy="892552"/>
          </a:xfrm>
          <a:prstGeom prst="rect">
            <a:avLst/>
          </a:prstGeom>
          <a:noFill/>
        </p:spPr>
        <p:txBody>
          <a:bodyPr wrap="square" rtlCol="0">
            <a:spAutoFit/>
          </a:bodyPr>
          <a:lstStyle/>
          <a:p>
            <a:r>
              <a:rPr lang="en-GB" sz="2600" b="1" dirty="0" smtClean="0">
                <a:solidFill>
                  <a:schemeClr val="bg1"/>
                </a:solidFill>
                <a:latin typeface="Arial" panose="020B0604020202020204" pitchFamily="34" charset="0"/>
                <a:cs typeface="Arial" panose="020B0604020202020204" pitchFamily="34" charset="0"/>
              </a:rPr>
              <a:t>H074/02</a:t>
            </a:r>
            <a:r>
              <a:rPr lang="en-GB" sz="2600" b="1" dirty="0">
                <a:solidFill>
                  <a:schemeClr val="bg1"/>
                </a:solidFill>
                <a:latin typeface="Arial" panose="020B0604020202020204" pitchFamily="34" charset="0"/>
                <a:cs typeface="Arial" panose="020B0604020202020204" pitchFamily="34" charset="0"/>
              </a:rPr>
              <a:t> </a:t>
            </a:r>
            <a:r>
              <a:rPr lang="en-US" sz="2600" b="1" dirty="0" smtClean="0">
                <a:solidFill>
                  <a:schemeClr val="bg1"/>
                </a:solidFill>
              </a:rPr>
              <a:t>The </a:t>
            </a:r>
            <a:r>
              <a:rPr lang="en-US" sz="2600" b="1" dirty="0">
                <a:solidFill>
                  <a:schemeClr val="bg1"/>
                </a:solidFill>
              </a:rPr>
              <a:t>language of literary texts</a:t>
            </a:r>
            <a:endParaRPr lang="en-GB" sz="2600" b="1" dirty="0">
              <a:solidFill>
                <a:schemeClr val="bg1"/>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41787060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Guidance</a:t>
            </a:r>
            <a:endParaRPr lang="en-GB" dirty="0"/>
          </a:p>
        </p:txBody>
      </p:sp>
      <p:sp>
        <p:nvSpPr>
          <p:cNvPr id="3" name="Content Placeholder 2"/>
          <p:cNvSpPr>
            <a:spLocks noGrp="1"/>
          </p:cNvSpPr>
          <p:nvPr>
            <p:ph idx="1"/>
          </p:nvPr>
        </p:nvSpPr>
        <p:spPr/>
        <p:txBody>
          <a:bodyPr>
            <a:normAutofit/>
          </a:bodyPr>
          <a:lstStyle/>
          <a:p>
            <a:pPr marL="0" indent="0">
              <a:buNone/>
            </a:pPr>
            <a:r>
              <a:rPr lang="en-GB" sz="1400" dirty="0" smtClean="0"/>
              <a:t>This guide is designed to take you through H074/02 </a:t>
            </a:r>
            <a:r>
              <a:rPr lang="en-GB" sz="1400" dirty="0"/>
              <a:t>AS Level English Language and Literature (EMC) exam paper.  </a:t>
            </a:r>
            <a:r>
              <a:rPr lang="en-GB" sz="1400" dirty="0" smtClean="0"/>
              <a:t>Its aim is to explain how candidates should approach each paper and how marks are awarded to the different questions.  </a:t>
            </a:r>
          </a:p>
          <a:p>
            <a:pPr marL="0" indent="0">
              <a:buNone/>
            </a:pPr>
            <a:endParaRPr lang="en-GB" sz="1400" dirty="0"/>
          </a:p>
          <a:p>
            <a:pPr marL="0" indent="0">
              <a:buNone/>
            </a:pPr>
            <a:r>
              <a:rPr lang="en-GB" sz="1400" dirty="0" smtClean="0"/>
              <a:t>The advice given is the same for all questions across all of the set texts as question wording and structure is consistent. </a:t>
            </a:r>
            <a:endParaRPr lang="en-GB" sz="1400" dirty="0"/>
          </a:p>
          <a:p>
            <a:pPr marL="0" indent="0">
              <a:buNone/>
            </a:pPr>
            <a:endParaRPr lang="en-GB" sz="1400" dirty="0" smtClean="0"/>
          </a:p>
          <a:p>
            <a:pPr marL="0" indent="0">
              <a:buNone/>
            </a:pPr>
            <a:r>
              <a:rPr lang="en-GB" sz="1400" dirty="0" smtClean="0"/>
              <a:t>The orange text boxes offer further explanation on the questions on the exam </a:t>
            </a:r>
          </a:p>
          <a:p>
            <a:pPr marL="0" indent="0">
              <a:buNone/>
            </a:pPr>
            <a:r>
              <a:rPr lang="en-GB" sz="1400" dirty="0" smtClean="0"/>
              <a:t>paper. They offer guidance on the wording of questions and what candidates </a:t>
            </a:r>
          </a:p>
          <a:p>
            <a:pPr marL="0" indent="0">
              <a:buNone/>
            </a:pPr>
            <a:r>
              <a:rPr lang="en-GB" sz="1400" dirty="0" smtClean="0"/>
              <a:t>should do in response to them.</a:t>
            </a:r>
          </a:p>
          <a:p>
            <a:pPr marL="0" indent="0">
              <a:buNone/>
            </a:pPr>
            <a:endParaRPr lang="en-GB" sz="1400" dirty="0" smtClean="0"/>
          </a:p>
          <a:p>
            <a:pPr marL="0" indent="0">
              <a:buNone/>
            </a:pPr>
            <a:r>
              <a:rPr lang="en-GB" sz="1400" dirty="0" smtClean="0"/>
              <a:t>The green text boxes focus on the awarding of marks for each question.  They give </a:t>
            </a:r>
          </a:p>
          <a:p>
            <a:pPr marL="0" indent="0">
              <a:buNone/>
            </a:pPr>
            <a:r>
              <a:rPr lang="en-GB" sz="1400" dirty="0" smtClean="0"/>
              <a:t>further information on </a:t>
            </a:r>
            <a:r>
              <a:rPr lang="en-GB" sz="1400" dirty="0"/>
              <a:t>the percentage of </a:t>
            </a:r>
            <a:r>
              <a:rPr lang="en-GB" sz="1400" dirty="0" smtClean="0"/>
              <a:t>each assessment objective attributed </a:t>
            </a:r>
          </a:p>
          <a:p>
            <a:pPr marL="0" indent="0">
              <a:buNone/>
            </a:pPr>
            <a:r>
              <a:rPr lang="en-GB" sz="1400" dirty="0" smtClean="0"/>
              <a:t>to each question</a:t>
            </a:r>
            <a:r>
              <a:rPr lang="en-GB" sz="1400" dirty="0"/>
              <a:t>. The percentage given is over the whole qualification.</a:t>
            </a:r>
          </a:p>
          <a:p>
            <a:pPr marL="0" indent="0">
              <a:buNone/>
            </a:pPr>
            <a:endParaRPr lang="en-GB" sz="1400" dirty="0" smtClean="0"/>
          </a:p>
          <a:p>
            <a:pPr marL="0" indent="0">
              <a:buNone/>
            </a:pPr>
            <a:endParaRPr lang="en-GB" sz="1400" dirty="0"/>
          </a:p>
          <a:p>
            <a:pPr marL="0" indent="0">
              <a:buNone/>
            </a:pPr>
            <a:endParaRPr lang="en-GB" sz="1400" dirty="0"/>
          </a:p>
        </p:txBody>
      </p:sp>
      <p:sp>
        <p:nvSpPr>
          <p:cNvPr id="4" name="Rounded Rectangle 3"/>
          <p:cNvSpPr/>
          <p:nvPr/>
        </p:nvSpPr>
        <p:spPr>
          <a:xfrm>
            <a:off x="7020271" y="2908354"/>
            <a:ext cx="2016224" cy="1117284"/>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This will always be a comparison based on a cultural or social situation with a clear thematic link between the situations and/or experiences.</a:t>
            </a:r>
            <a:endParaRPr lang="en-GB" sz="1000" dirty="0">
              <a:latin typeface="Arial" panose="020B0604020202020204" pitchFamily="34" charset="0"/>
              <a:cs typeface="Arial" panose="020B0604020202020204" pitchFamily="34" charset="0"/>
            </a:endParaRPr>
          </a:p>
        </p:txBody>
      </p:sp>
      <p:cxnSp>
        <p:nvCxnSpPr>
          <p:cNvPr id="5" name="Straight Arrow Connector 4"/>
          <p:cNvCxnSpPr/>
          <p:nvPr/>
        </p:nvCxnSpPr>
        <p:spPr>
          <a:xfrm flipH="1">
            <a:off x="6228183" y="3339570"/>
            <a:ext cx="792089" cy="305454"/>
          </a:xfrm>
          <a:prstGeom prst="straightConnector1">
            <a:avLst/>
          </a:prstGeom>
          <a:ln w="28575">
            <a:solidFill>
              <a:srgbClr val="F69240"/>
            </a:solidFill>
            <a:tailEnd type="arrow"/>
          </a:ln>
        </p:spPr>
        <p:style>
          <a:lnRef idx="1">
            <a:schemeClr val="accent6"/>
          </a:lnRef>
          <a:fillRef idx="2">
            <a:schemeClr val="accent6"/>
          </a:fillRef>
          <a:effectRef idx="1">
            <a:schemeClr val="accent6"/>
          </a:effectRef>
          <a:fontRef idx="minor">
            <a:schemeClr val="dk1"/>
          </a:fontRef>
        </p:style>
      </p:cxnSp>
      <p:sp>
        <p:nvSpPr>
          <p:cNvPr id="7" name="Rounded Rectangle 6"/>
          <p:cNvSpPr/>
          <p:nvPr/>
        </p:nvSpPr>
        <p:spPr>
          <a:xfrm>
            <a:off x="7039058" y="4400930"/>
            <a:ext cx="2016224" cy="506376"/>
          </a:xfrm>
          <a:prstGeom prst="roundRect">
            <a:avLst/>
          </a:prstGeom>
          <a:ln/>
        </p:spPr>
        <p:style>
          <a:lnRef idx="1">
            <a:schemeClr val="accent3"/>
          </a:lnRef>
          <a:fillRef idx="2">
            <a:schemeClr val="accent3"/>
          </a:fillRef>
          <a:effectRef idx="1">
            <a:schemeClr val="accent3"/>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AO3 (5%) </a:t>
            </a:r>
            <a:endParaRPr lang="en-GB" sz="1000" dirty="0">
              <a:latin typeface="Arial" panose="020B0604020202020204" pitchFamily="34" charset="0"/>
              <a:cs typeface="Arial" panose="020B0604020202020204" pitchFamily="34" charset="0"/>
            </a:endParaRPr>
          </a:p>
        </p:txBody>
      </p:sp>
      <p:cxnSp>
        <p:nvCxnSpPr>
          <p:cNvPr id="8" name="Straight Arrow Connector 7"/>
          <p:cNvCxnSpPr/>
          <p:nvPr/>
        </p:nvCxnSpPr>
        <p:spPr>
          <a:xfrm flipH="1">
            <a:off x="6255681" y="4654118"/>
            <a:ext cx="792088" cy="253188"/>
          </a:xfrm>
          <a:prstGeom prst="straightConnector1">
            <a:avLst/>
          </a:prstGeom>
          <a:ln w="28575">
            <a:solidFill>
              <a:srgbClr val="B7D448"/>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2506309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500"/>
                                        <p:tgtEl>
                                          <p:spTgt spid="4"/>
                                        </p:tgtEl>
                                      </p:cBhvr>
                                    </p:animEffect>
                                  </p:childTnLst>
                                </p:cTn>
                              </p:par>
                              <p:par>
                                <p:cTn id="8" presetID="10" presetClass="entr" presetSubtype="0" fill="hold" nodeType="withEffect">
                                  <p:stCondLst>
                                    <p:cond delay="0"/>
                                  </p:stCondLst>
                                  <p:childTnLst>
                                    <p:set>
                                      <p:cBhvr>
                                        <p:cTn id="9" dur="1" fill="hold">
                                          <p:stCondLst>
                                            <p:cond delay="0"/>
                                          </p:stCondLst>
                                        </p:cTn>
                                        <p:tgtEl>
                                          <p:spTgt spid="5"/>
                                        </p:tgtEl>
                                        <p:attrNameLst>
                                          <p:attrName>style.visibility</p:attrName>
                                        </p:attrNameLst>
                                      </p:cBhvr>
                                      <p:to>
                                        <p:strVal val="visible"/>
                                      </p:to>
                                    </p:set>
                                    <p:animEffect transition="in" filter="fade">
                                      <p:cBhvr>
                                        <p:cTn id="10" dur="500"/>
                                        <p:tgtEl>
                                          <p:spTgt spid="5"/>
                                        </p:tgtEl>
                                      </p:cBhvr>
                                    </p:animEffect>
                                  </p:childTnLst>
                                </p:cTn>
                              </p:par>
                              <p:par>
                                <p:cTn id="11" presetID="1" presetClass="entr" presetSubtype="0" fill="hold" nodeType="with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
                                            <p:txEl>
                                              <p:pRg st="5" end="5"/>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0" presetClass="entr" presetSubtype="0" fill="hold" grpId="0" nodeType="clickEffect">
                                  <p:stCondLst>
                                    <p:cond delay="0"/>
                                  </p:stCondLst>
                                  <p:childTnLst>
                                    <p:set>
                                      <p:cBhvr>
                                        <p:cTn id="20" dur="1" fill="hold">
                                          <p:stCondLst>
                                            <p:cond delay="0"/>
                                          </p:stCondLst>
                                        </p:cTn>
                                        <p:tgtEl>
                                          <p:spTgt spid="7"/>
                                        </p:tgtEl>
                                        <p:attrNameLst>
                                          <p:attrName>style.visibility</p:attrName>
                                        </p:attrNameLst>
                                      </p:cBhvr>
                                      <p:to>
                                        <p:strVal val="visible"/>
                                      </p:to>
                                    </p:set>
                                    <p:animEffect transition="in" filter="fade">
                                      <p:cBhvr>
                                        <p:cTn id="21" dur="500"/>
                                        <p:tgtEl>
                                          <p:spTgt spid="7"/>
                                        </p:tgtEl>
                                      </p:cBhvr>
                                    </p:animEffect>
                                  </p:childTnLst>
                                </p:cTn>
                              </p:par>
                              <p:par>
                                <p:cTn id="22" presetID="10" presetClass="entr" presetSubtype="0" fill="hold" nodeType="withEffect">
                                  <p:stCondLst>
                                    <p:cond delay="0"/>
                                  </p:stCondLst>
                                  <p:childTnLst>
                                    <p:set>
                                      <p:cBhvr>
                                        <p:cTn id="23" dur="1" fill="hold">
                                          <p:stCondLst>
                                            <p:cond delay="0"/>
                                          </p:stCondLst>
                                        </p:cTn>
                                        <p:tgtEl>
                                          <p:spTgt spid="8"/>
                                        </p:tgtEl>
                                        <p:attrNameLst>
                                          <p:attrName>style.visibility</p:attrName>
                                        </p:attrNameLst>
                                      </p:cBhvr>
                                      <p:to>
                                        <p:strVal val="visible"/>
                                      </p:to>
                                    </p:set>
                                    <p:animEffect transition="in" filter="fade">
                                      <p:cBhvr>
                                        <p:cTn id="24" dur="500"/>
                                        <p:tgtEl>
                                          <p:spTgt spid="8"/>
                                        </p:tgtEl>
                                      </p:cBhvr>
                                    </p:animEffect>
                                  </p:childTnLst>
                                </p:cTn>
                              </p:par>
                              <p:par>
                                <p:cTn id="25" presetID="1" presetClass="entr" presetSubtype="0" fill="hold" nodeType="withEffect">
                                  <p:stCondLst>
                                    <p:cond delay="0"/>
                                  </p:stCondLst>
                                  <p:childTnLst>
                                    <p:set>
                                      <p:cBhvr>
                                        <p:cTn id="26" dur="1" fill="hold">
                                          <p:stCondLst>
                                            <p:cond delay="0"/>
                                          </p:stCondLst>
                                        </p:cTn>
                                        <p:tgtEl>
                                          <p:spTgt spid="3">
                                            <p:txEl>
                                              <p:pRg st="8" end="8"/>
                                            </p:txEl>
                                          </p:spTgt>
                                        </p:tgtEl>
                                        <p:attrNameLst>
                                          <p:attrName>style.visibility</p:attrName>
                                        </p:attrNameLst>
                                      </p:cBhvr>
                                      <p:to>
                                        <p:strVal val="visible"/>
                                      </p:to>
                                    </p:set>
                                  </p:childTnLst>
                                </p:cTn>
                              </p:par>
                              <p:par>
                                <p:cTn id="27" presetID="1" presetClass="entr" presetSubtype="0" fill="hold" nodeType="withEffect">
                                  <p:stCondLst>
                                    <p:cond delay="0"/>
                                  </p:stCondLst>
                                  <p:childTnLst>
                                    <p:set>
                                      <p:cBhvr>
                                        <p:cTn id="28" dur="1" fill="hold">
                                          <p:stCondLst>
                                            <p:cond delay="0"/>
                                          </p:stCondLst>
                                        </p:cTn>
                                        <p:tgtEl>
                                          <p:spTgt spid="3">
                                            <p:txEl>
                                              <p:pRg st="9" end="9"/>
                                            </p:txEl>
                                          </p:spTgt>
                                        </p:tgtEl>
                                        <p:attrNameLst>
                                          <p:attrName>style.visibility</p:attrName>
                                        </p:attrNameLst>
                                      </p:cBhvr>
                                      <p:to>
                                        <p:strVal val="visible"/>
                                      </p:to>
                                    </p:set>
                                  </p:childTnLst>
                                </p:cTn>
                              </p:par>
                              <p:par>
                                <p:cTn id="29" presetID="1" presetClass="entr" presetSubtype="0" fill="hold" nodeType="withEffect">
                                  <p:stCondLst>
                                    <p:cond delay="0"/>
                                  </p:stCondLst>
                                  <p:childTnLst>
                                    <p:set>
                                      <p:cBhvr>
                                        <p:cTn id="30"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7"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197346"/>
            <a:ext cx="8856984" cy="5693866"/>
          </a:xfrm>
          <a:prstGeom prst="rect">
            <a:avLst/>
          </a:prstGeom>
        </p:spPr>
        <p:txBody>
          <a:bodyPr wrap="square">
            <a:spAutoFit/>
          </a:bodyPr>
          <a:lstStyle/>
          <a:p>
            <a:pPr algn="ctr"/>
            <a:r>
              <a:rPr lang="en-GB" sz="1400" b="1" dirty="0">
                <a:latin typeface="Arial" panose="020B0604020202020204" pitchFamily="34" charset="0"/>
                <a:cs typeface="Arial" panose="020B0604020202020204" pitchFamily="34" charset="0"/>
              </a:rPr>
              <a:t>Section A – The language of prose </a:t>
            </a:r>
            <a:endParaRPr lang="en-GB" sz="1400" dirty="0">
              <a:latin typeface="Arial" panose="020B0604020202020204" pitchFamily="34" charset="0"/>
              <a:cs typeface="Arial" panose="020B0604020202020204" pitchFamily="34" charset="0"/>
            </a:endParaRPr>
          </a:p>
          <a:p>
            <a:pPr algn="ctr"/>
            <a:r>
              <a:rPr lang="en-GB" sz="1400" dirty="0">
                <a:latin typeface="Arial" panose="020B0604020202020204" pitchFamily="34" charset="0"/>
                <a:cs typeface="Arial" panose="020B0604020202020204" pitchFamily="34" charset="0"/>
              </a:rPr>
              <a:t>Charlotte </a:t>
            </a:r>
            <a:r>
              <a:rPr lang="en-GB" sz="1400" dirty="0" err="1">
                <a:latin typeface="Arial" panose="020B0604020202020204" pitchFamily="34" charset="0"/>
                <a:cs typeface="Arial" panose="020B0604020202020204" pitchFamily="34" charset="0"/>
              </a:rPr>
              <a:t>Brontë</a:t>
            </a:r>
            <a:r>
              <a:rPr lang="en-GB" sz="1400" dirty="0">
                <a:latin typeface="Arial" panose="020B0604020202020204" pitchFamily="34" charset="0"/>
                <a:cs typeface="Arial" panose="020B0604020202020204" pitchFamily="34" charset="0"/>
              </a:rPr>
              <a:t>: </a:t>
            </a:r>
            <a:r>
              <a:rPr lang="en-GB" sz="1400" i="1" dirty="0">
                <a:latin typeface="Arial" panose="020B0604020202020204" pitchFamily="34" charset="0"/>
                <a:cs typeface="Arial" panose="020B0604020202020204" pitchFamily="34" charset="0"/>
              </a:rPr>
              <a:t>Jane Eyre </a:t>
            </a:r>
            <a:endParaRPr lang="en-GB" sz="1400" dirty="0">
              <a:latin typeface="Arial" panose="020B0604020202020204" pitchFamily="34" charset="0"/>
              <a:cs typeface="Arial" panose="020B0604020202020204" pitchFamily="34" charset="0"/>
            </a:endParaRPr>
          </a:p>
          <a:p>
            <a:pPr algn="ctr"/>
            <a:r>
              <a:rPr lang="en-GB" sz="1400" dirty="0">
                <a:latin typeface="Arial" panose="020B0604020202020204" pitchFamily="34" charset="0"/>
                <a:cs typeface="Arial" panose="020B0604020202020204" pitchFamily="34" charset="0"/>
              </a:rPr>
              <a:t>F Scott Fitzgerald: </a:t>
            </a:r>
            <a:r>
              <a:rPr lang="en-GB" sz="1400" i="1" dirty="0">
                <a:latin typeface="Arial" panose="020B0604020202020204" pitchFamily="34" charset="0"/>
                <a:cs typeface="Arial" panose="020B0604020202020204" pitchFamily="34" charset="0"/>
              </a:rPr>
              <a:t>The Great Gatsby </a:t>
            </a:r>
            <a:endParaRPr lang="en-GB" sz="1400" dirty="0">
              <a:latin typeface="Arial" panose="020B0604020202020204" pitchFamily="34" charset="0"/>
              <a:cs typeface="Arial" panose="020B0604020202020204" pitchFamily="34" charset="0"/>
            </a:endParaRPr>
          </a:p>
          <a:p>
            <a:pPr algn="ctr"/>
            <a:r>
              <a:rPr lang="en-GB" sz="1400" dirty="0">
                <a:latin typeface="Arial" panose="020B0604020202020204" pitchFamily="34" charset="0"/>
                <a:cs typeface="Arial" panose="020B0604020202020204" pitchFamily="34" charset="0"/>
              </a:rPr>
              <a:t>Chinua Achebe: </a:t>
            </a:r>
            <a:r>
              <a:rPr lang="en-GB" sz="1400" i="1" dirty="0">
                <a:latin typeface="Arial" panose="020B0604020202020204" pitchFamily="34" charset="0"/>
                <a:cs typeface="Arial" panose="020B0604020202020204" pitchFamily="34" charset="0"/>
              </a:rPr>
              <a:t>Things Fall Apart </a:t>
            </a:r>
            <a:endParaRPr lang="en-GB" sz="1400" dirty="0">
              <a:latin typeface="Arial" panose="020B0604020202020204" pitchFamily="34" charset="0"/>
              <a:cs typeface="Arial" panose="020B0604020202020204" pitchFamily="34" charset="0"/>
            </a:endParaRPr>
          </a:p>
          <a:p>
            <a:pPr algn="ctr"/>
            <a:r>
              <a:rPr lang="en-GB" sz="1400" dirty="0">
                <a:latin typeface="Arial" panose="020B0604020202020204" pitchFamily="34" charset="0"/>
                <a:cs typeface="Arial" panose="020B0604020202020204" pitchFamily="34" charset="0"/>
              </a:rPr>
              <a:t>Arundhati Roy: </a:t>
            </a:r>
            <a:r>
              <a:rPr lang="en-GB" sz="1400" i="1" dirty="0">
                <a:latin typeface="Arial" panose="020B0604020202020204" pitchFamily="34" charset="0"/>
                <a:cs typeface="Arial" panose="020B0604020202020204" pitchFamily="34" charset="0"/>
              </a:rPr>
              <a:t>The God of Small Things </a:t>
            </a:r>
            <a:endParaRPr lang="en-GB" sz="1400" dirty="0">
              <a:latin typeface="Arial" panose="020B0604020202020204" pitchFamily="34" charset="0"/>
              <a:cs typeface="Arial" panose="020B0604020202020204" pitchFamily="34" charset="0"/>
            </a:endParaRPr>
          </a:p>
          <a:p>
            <a:pPr algn="ctr"/>
            <a:r>
              <a:rPr lang="en-GB" sz="1400" dirty="0">
                <a:latin typeface="Arial" panose="020B0604020202020204" pitchFamily="34" charset="0"/>
                <a:cs typeface="Arial" panose="020B0604020202020204" pitchFamily="34" charset="0"/>
              </a:rPr>
              <a:t>Ian McEwan: </a:t>
            </a:r>
            <a:r>
              <a:rPr lang="en-GB" sz="1400" i="1" dirty="0">
                <a:latin typeface="Arial" panose="020B0604020202020204" pitchFamily="34" charset="0"/>
                <a:cs typeface="Arial" panose="020B0604020202020204" pitchFamily="34" charset="0"/>
              </a:rPr>
              <a:t>Atonement </a:t>
            </a:r>
            <a:endParaRPr lang="en-GB" sz="1400" dirty="0">
              <a:latin typeface="Arial" panose="020B0604020202020204" pitchFamily="34" charset="0"/>
              <a:cs typeface="Arial" panose="020B0604020202020204" pitchFamily="34" charset="0"/>
            </a:endParaRPr>
          </a:p>
          <a:p>
            <a:pPr algn="ctr"/>
            <a:r>
              <a:rPr lang="en-GB" sz="1400" dirty="0" smtClean="0">
                <a:latin typeface="Arial" panose="020B0604020202020204" pitchFamily="34" charset="0"/>
                <a:cs typeface="Arial" panose="020B0604020202020204" pitchFamily="34" charset="0"/>
              </a:rPr>
              <a:t>       </a:t>
            </a:r>
            <a:r>
              <a:rPr lang="en-GB" sz="1400" dirty="0" err="1" smtClean="0">
                <a:latin typeface="Arial" panose="020B0604020202020204" pitchFamily="34" charset="0"/>
                <a:cs typeface="Arial" panose="020B0604020202020204" pitchFamily="34" charset="0"/>
              </a:rPr>
              <a:t>Jhumpa</a:t>
            </a:r>
            <a:r>
              <a:rPr lang="en-GB" sz="1400" dirty="0" smtClean="0">
                <a:latin typeface="Arial" panose="020B0604020202020204" pitchFamily="34" charset="0"/>
                <a:cs typeface="Arial" panose="020B0604020202020204" pitchFamily="34" charset="0"/>
              </a:rPr>
              <a:t> </a:t>
            </a:r>
            <a:r>
              <a:rPr lang="en-GB" sz="1400" dirty="0" err="1">
                <a:latin typeface="Arial" panose="020B0604020202020204" pitchFamily="34" charset="0"/>
                <a:cs typeface="Arial" panose="020B0604020202020204" pitchFamily="34" charset="0"/>
              </a:rPr>
              <a:t>Lahiri</a:t>
            </a:r>
            <a:r>
              <a:rPr lang="en-GB" sz="1400" dirty="0">
                <a:latin typeface="Arial" panose="020B0604020202020204" pitchFamily="34" charset="0"/>
                <a:cs typeface="Arial" panose="020B0604020202020204" pitchFamily="34" charset="0"/>
              </a:rPr>
              <a:t>: </a:t>
            </a:r>
            <a:r>
              <a:rPr lang="en-GB" sz="1400" i="1" dirty="0">
                <a:latin typeface="Arial" panose="020B0604020202020204" pitchFamily="34" charset="0"/>
                <a:cs typeface="Arial" panose="020B0604020202020204" pitchFamily="34" charset="0"/>
              </a:rPr>
              <a:t>The Namesake </a:t>
            </a:r>
            <a:endParaRPr lang="en-GB" sz="1400" i="1" dirty="0" smtClean="0">
              <a:latin typeface="Arial" panose="020B0604020202020204" pitchFamily="34" charset="0"/>
              <a:cs typeface="Arial" panose="020B0604020202020204" pitchFamily="34" charset="0"/>
            </a:endParaRPr>
          </a:p>
          <a:p>
            <a:pPr algn="ctr"/>
            <a:endParaRPr lang="en-GB" sz="1400" dirty="0">
              <a:latin typeface="Arial" panose="020B0604020202020204" pitchFamily="34" charset="0"/>
              <a:cs typeface="Arial" panose="020B0604020202020204" pitchFamily="34" charset="0"/>
            </a:endParaRPr>
          </a:p>
          <a:p>
            <a:r>
              <a:rPr lang="en-GB" sz="1400" dirty="0">
                <a:latin typeface="Arial" panose="020B0604020202020204" pitchFamily="34" charset="0"/>
                <a:cs typeface="Arial" panose="020B0604020202020204" pitchFamily="34" charset="0"/>
              </a:rPr>
              <a:t>Answer </a:t>
            </a:r>
            <a:r>
              <a:rPr lang="en-GB" sz="1400" b="1" dirty="0">
                <a:latin typeface="Arial" panose="020B0604020202020204" pitchFamily="34" charset="0"/>
                <a:cs typeface="Arial" panose="020B0604020202020204" pitchFamily="34" charset="0"/>
              </a:rPr>
              <a:t>one </a:t>
            </a:r>
            <a:r>
              <a:rPr lang="en-GB" sz="1400" dirty="0">
                <a:latin typeface="Arial" panose="020B0604020202020204" pitchFamily="34" charset="0"/>
                <a:cs typeface="Arial" panose="020B0604020202020204" pitchFamily="34" charset="0"/>
              </a:rPr>
              <a:t>question from </a:t>
            </a:r>
            <a:r>
              <a:rPr lang="en-GB" sz="1400" b="1" dirty="0">
                <a:latin typeface="Arial" panose="020B0604020202020204" pitchFamily="34" charset="0"/>
                <a:cs typeface="Arial" panose="020B0604020202020204" pitchFamily="34" charset="0"/>
              </a:rPr>
              <a:t>this section </a:t>
            </a:r>
            <a:r>
              <a:rPr lang="en-GB" sz="1400" dirty="0">
                <a:latin typeface="Arial" panose="020B0604020202020204" pitchFamily="34" charset="0"/>
                <a:cs typeface="Arial" panose="020B0604020202020204" pitchFamily="34" charset="0"/>
              </a:rPr>
              <a:t>on your </a:t>
            </a:r>
            <a:r>
              <a:rPr lang="en-GB" sz="1400" b="1" dirty="0">
                <a:latin typeface="Arial" panose="020B0604020202020204" pitchFamily="34" charset="0"/>
                <a:cs typeface="Arial" panose="020B0604020202020204" pitchFamily="34" charset="0"/>
              </a:rPr>
              <a:t>chosen prose text</a:t>
            </a:r>
            <a:r>
              <a:rPr lang="en-GB" sz="1400" dirty="0">
                <a:latin typeface="Arial" panose="020B0604020202020204" pitchFamily="34" charset="0"/>
                <a:cs typeface="Arial" panose="020B0604020202020204" pitchFamily="34" charset="0"/>
              </a:rPr>
              <a:t>. You should spend about 45 minutes on this section. </a:t>
            </a:r>
            <a:endParaRPr lang="en-GB" sz="1400" dirty="0" smtClean="0">
              <a:latin typeface="Arial" panose="020B0604020202020204" pitchFamily="34" charset="0"/>
              <a:cs typeface="Arial" panose="020B0604020202020204" pitchFamily="34" charset="0"/>
            </a:endParaRPr>
          </a:p>
          <a:p>
            <a:endParaRPr lang="en-GB" sz="1400" dirty="0">
              <a:latin typeface="Arial" panose="020B0604020202020204" pitchFamily="34" charset="0"/>
              <a:cs typeface="Arial" panose="020B0604020202020204" pitchFamily="34" charset="0"/>
            </a:endParaRPr>
          </a:p>
          <a:p>
            <a:r>
              <a:rPr lang="en-GB" sz="1400" b="1" dirty="0">
                <a:latin typeface="Arial" panose="020B0604020202020204" pitchFamily="34" charset="0"/>
                <a:cs typeface="Arial" panose="020B0604020202020204" pitchFamily="34" charset="0"/>
              </a:rPr>
              <a:t>1 </a:t>
            </a:r>
            <a:r>
              <a:rPr lang="en-GB" sz="1400" b="1" dirty="0" smtClean="0">
                <a:latin typeface="Arial" panose="020B0604020202020204" pitchFamily="34" charset="0"/>
                <a:cs typeface="Arial" panose="020B0604020202020204" pitchFamily="34" charset="0"/>
              </a:rPr>
              <a:t>     Charlotte </a:t>
            </a:r>
            <a:r>
              <a:rPr lang="en-GB" sz="1400" b="1" dirty="0" err="1">
                <a:latin typeface="Arial" panose="020B0604020202020204" pitchFamily="34" charset="0"/>
                <a:cs typeface="Arial" panose="020B0604020202020204" pitchFamily="34" charset="0"/>
              </a:rPr>
              <a:t>Brontë</a:t>
            </a:r>
            <a:r>
              <a:rPr lang="en-GB" sz="1400" b="1" dirty="0">
                <a:latin typeface="Arial" panose="020B0604020202020204" pitchFamily="34" charset="0"/>
                <a:cs typeface="Arial" panose="020B0604020202020204" pitchFamily="34" charset="0"/>
              </a:rPr>
              <a:t>: </a:t>
            </a:r>
            <a:r>
              <a:rPr lang="en-GB" sz="1400" b="1" i="1" dirty="0">
                <a:latin typeface="Arial" panose="020B0604020202020204" pitchFamily="34" charset="0"/>
                <a:cs typeface="Arial" panose="020B0604020202020204" pitchFamily="34" charset="0"/>
              </a:rPr>
              <a:t>Jane Eyre </a:t>
            </a:r>
            <a:endParaRPr lang="en-GB" sz="1400" b="1" i="1" dirty="0" smtClean="0">
              <a:latin typeface="Arial" panose="020B0604020202020204" pitchFamily="34" charset="0"/>
              <a:cs typeface="Arial" panose="020B0604020202020204" pitchFamily="34" charset="0"/>
            </a:endParaRPr>
          </a:p>
          <a:p>
            <a:endParaRPr lang="en-GB" sz="1400" dirty="0">
              <a:latin typeface="Arial" panose="020B0604020202020204" pitchFamily="34" charset="0"/>
              <a:cs typeface="Arial" panose="020B0604020202020204" pitchFamily="34" charset="0"/>
            </a:endParaRPr>
          </a:p>
          <a:p>
            <a:r>
              <a:rPr lang="en-GB" sz="1400" dirty="0" smtClean="0">
                <a:latin typeface="Arial" panose="020B0604020202020204" pitchFamily="34" charset="0"/>
                <a:cs typeface="Arial" panose="020B0604020202020204" pitchFamily="34" charset="0"/>
              </a:rPr>
              <a:t>        Write </a:t>
            </a:r>
            <a:r>
              <a:rPr lang="en-GB" sz="1400" dirty="0">
                <a:latin typeface="Arial" panose="020B0604020202020204" pitchFamily="34" charset="0"/>
                <a:cs typeface="Arial" panose="020B0604020202020204" pitchFamily="34" charset="0"/>
              </a:rPr>
              <a:t>about the ways in which Charlotte </a:t>
            </a:r>
            <a:r>
              <a:rPr lang="en-GB" sz="1400" dirty="0" err="1">
                <a:latin typeface="Arial" panose="020B0604020202020204" pitchFamily="34" charset="0"/>
                <a:cs typeface="Arial" panose="020B0604020202020204" pitchFamily="34" charset="0"/>
              </a:rPr>
              <a:t>Brontë</a:t>
            </a:r>
            <a:r>
              <a:rPr lang="en-GB" sz="1400" dirty="0">
                <a:latin typeface="Arial" panose="020B0604020202020204" pitchFamily="34" charset="0"/>
                <a:cs typeface="Arial" panose="020B0604020202020204" pitchFamily="34" charset="0"/>
              </a:rPr>
              <a:t> tells the story in this extract. </a:t>
            </a:r>
          </a:p>
          <a:p>
            <a:endParaRPr lang="en-GB" sz="1400" dirty="0" smtClean="0">
              <a:latin typeface="Arial" panose="020B0604020202020204" pitchFamily="34" charset="0"/>
              <a:cs typeface="Arial" panose="020B0604020202020204" pitchFamily="34" charset="0"/>
            </a:endParaRPr>
          </a:p>
          <a:p>
            <a:r>
              <a:rPr lang="en-GB" sz="1400" dirty="0">
                <a:latin typeface="Arial" panose="020B0604020202020204" pitchFamily="34" charset="0"/>
                <a:cs typeface="Arial" panose="020B0604020202020204" pitchFamily="34" charset="0"/>
              </a:rPr>
              <a:t> </a:t>
            </a:r>
            <a:r>
              <a:rPr lang="en-GB" sz="1400" dirty="0" smtClean="0">
                <a:latin typeface="Arial" panose="020B0604020202020204" pitchFamily="34" charset="0"/>
                <a:cs typeface="Arial" panose="020B0604020202020204" pitchFamily="34" charset="0"/>
              </a:rPr>
              <a:t>       In </a:t>
            </a:r>
            <a:r>
              <a:rPr lang="en-GB" sz="1400" dirty="0">
                <a:latin typeface="Arial" panose="020B0604020202020204" pitchFamily="34" charset="0"/>
                <a:cs typeface="Arial" panose="020B0604020202020204" pitchFamily="34" charset="0"/>
              </a:rPr>
              <a:t>your answer you should: </a:t>
            </a:r>
          </a:p>
          <a:p>
            <a:endParaRPr lang="en-GB" sz="1400" dirty="0">
              <a:latin typeface="Arial" panose="020B0604020202020204" pitchFamily="34" charset="0"/>
              <a:cs typeface="Arial" panose="020B0604020202020204" pitchFamily="34" charset="0"/>
            </a:endParaRPr>
          </a:p>
          <a:p>
            <a:r>
              <a:rPr lang="en-GB" sz="1400" dirty="0" smtClean="0">
                <a:latin typeface="Arial" panose="020B0604020202020204" pitchFamily="34" charset="0"/>
                <a:cs typeface="Arial" panose="020B0604020202020204" pitchFamily="34" charset="0"/>
              </a:rPr>
              <a:t>	• </a:t>
            </a:r>
            <a:r>
              <a:rPr lang="en-GB" sz="1400" dirty="0">
                <a:latin typeface="Arial" panose="020B0604020202020204" pitchFamily="34" charset="0"/>
                <a:cs typeface="Arial" panose="020B0604020202020204" pitchFamily="34" charset="0"/>
              </a:rPr>
              <a:t>explore the narrative techniques used in the extract </a:t>
            </a:r>
          </a:p>
          <a:p>
            <a:endParaRPr lang="en-GB" sz="1400" dirty="0">
              <a:latin typeface="Arial" panose="020B0604020202020204" pitchFamily="34" charset="0"/>
              <a:cs typeface="Arial" panose="020B0604020202020204" pitchFamily="34" charset="0"/>
            </a:endParaRPr>
          </a:p>
          <a:p>
            <a:endParaRPr lang="en-GB" sz="1400" dirty="0">
              <a:latin typeface="Arial" panose="020B0604020202020204" pitchFamily="34" charset="0"/>
              <a:cs typeface="Arial" panose="020B0604020202020204" pitchFamily="34" charset="0"/>
            </a:endParaRPr>
          </a:p>
          <a:p>
            <a:r>
              <a:rPr lang="en-GB" sz="1400" dirty="0" smtClean="0">
                <a:latin typeface="Arial" panose="020B0604020202020204" pitchFamily="34" charset="0"/>
                <a:cs typeface="Arial" panose="020B0604020202020204" pitchFamily="34" charset="0"/>
              </a:rPr>
              <a:t>	• </a:t>
            </a:r>
            <a:r>
              <a:rPr lang="en-GB" sz="1400" dirty="0">
                <a:latin typeface="Arial" panose="020B0604020202020204" pitchFamily="34" charset="0"/>
                <a:cs typeface="Arial" panose="020B0604020202020204" pitchFamily="34" charset="0"/>
              </a:rPr>
              <a:t>consider the extract in the context of the novel as a whole and its genre </a:t>
            </a:r>
          </a:p>
          <a:p>
            <a:endParaRPr lang="en-GB" sz="1400" dirty="0" smtClean="0">
              <a:latin typeface="Arial" panose="020B0604020202020204" pitchFamily="34" charset="0"/>
              <a:cs typeface="Arial" panose="020B0604020202020204" pitchFamily="34" charset="0"/>
            </a:endParaRPr>
          </a:p>
          <a:p>
            <a:endParaRPr lang="en-GB" sz="1400" dirty="0">
              <a:latin typeface="Arial" panose="020B0604020202020204" pitchFamily="34" charset="0"/>
              <a:cs typeface="Arial" panose="020B0604020202020204" pitchFamily="34" charset="0"/>
            </a:endParaRPr>
          </a:p>
          <a:p>
            <a:endParaRPr lang="en-GB" sz="1400" dirty="0" smtClean="0">
              <a:latin typeface="Arial" panose="020B0604020202020204" pitchFamily="34" charset="0"/>
              <a:cs typeface="Arial" panose="020B0604020202020204" pitchFamily="34" charset="0"/>
            </a:endParaRPr>
          </a:p>
          <a:p>
            <a:endParaRPr lang="en-GB" sz="1400" dirty="0">
              <a:latin typeface="Arial" panose="020B0604020202020204" pitchFamily="34" charset="0"/>
              <a:cs typeface="Arial" panose="020B0604020202020204" pitchFamily="34" charset="0"/>
            </a:endParaRPr>
          </a:p>
          <a:p>
            <a:r>
              <a:rPr lang="en-GB" sz="1400" dirty="0">
                <a:latin typeface="Arial" panose="020B0604020202020204" pitchFamily="34" charset="0"/>
                <a:cs typeface="Arial" panose="020B0604020202020204" pitchFamily="34" charset="0"/>
              </a:rPr>
              <a:t>	</a:t>
            </a:r>
            <a:r>
              <a:rPr lang="en-GB" sz="1400" dirty="0" smtClean="0">
                <a:latin typeface="Arial" panose="020B0604020202020204" pitchFamily="34" charset="0"/>
                <a:cs typeface="Arial" panose="020B0604020202020204" pitchFamily="34" charset="0"/>
              </a:rPr>
              <a:t>							            </a:t>
            </a:r>
            <a:r>
              <a:rPr lang="en-GB" sz="1400" b="1" dirty="0" smtClean="0">
                <a:latin typeface="Arial" panose="020B0604020202020204" pitchFamily="34" charset="0"/>
                <a:cs typeface="Arial" panose="020B0604020202020204" pitchFamily="34" charset="0"/>
              </a:rPr>
              <a:t>[</a:t>
            </a:r>
            <a:r>
              <a:rPr lang="en-GB" sz="1400" b="1" dirty="0">
                <a:latin typeface="Arial" panose="020B0604020202020204" pitchFamily="34" charset="0"/>
                <a:cs typeface="Arial" panose="020B0604020202020204" pitchFamily="34" charset="0"/>
              </a:rPr>
              <a:t>25] </a:t>
            </a:r>
            <a:endParaRPr lang="en-GB" sz="1400" dirty="0">
              <a:latin typeface="Arial" panose="020B0604020202020204" pitchFamily="34" charset="0"/>
              <a:cs typeface="Arial" panose="020B0604020202020204" pitchFamily="34" charset="0"/>
            </a:endParaRPr>
          </a:p>
        </p:txBody>
      </p:sp>
      <p:sp>
        <p:nvSpPr>
          <p:cNvPr id="3" name="Rounded Rectangle 2"/>
          <p:cNvSpPr/>
          <p:nvPr/>
        </p:nvSpPr>
        <p:spPr>
          <a:xfrm>
            <a:off x="6129517" y="2189042"/>
            <a:ext cx="2913193" cy="855237"/>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This is a closed text exam; the extract is printed in the question paper. Candidates are expected to do a close analysis of the extract. </a:t>
            </a:r>
          </a:p>
        </p:txBody>
      </p:sp>
      <p:sp>
        <p:nvSpPr>
          <p:cNvPr id="19" name="Rounded Rectangle 18"/>
          <p:cNvSpPr/>
          <p:nvPr/>
        </p:nvSpPr>
        <p:spPr>
          <a:xfrm>
            <a:off x="6824186" y="2396207"/>
            <a:ext cx="1863824" cy="648072"/>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This includes time for reading the extract.</a:t>
            </a:r>
            <a:endParaRPr lang="en-GB" sz="1000" dirty="0">
              <a:latin typeface="Arial" panose="020B0604020202020204" pitchFamily="34" charset="0"/>
              <a:cs typeface="Arial" panose="020B0604020202020204" pitchFamily="34" charset="0"/>
            </a:endParaRPr>
          </a:p>
        </p:txBody>
      </p:sp>
      <p:cxnSp>
        <p:nvCxnSpPr>
          <p:cNvPr id="4" name="Straight Arrow Connector 3"/>
          <p:cNvCxnSpPr>
            <a:stCxn id="19" idx="0"/>
          </p:cNvCxnSpPr>
          <p:nvPr/>
        </p:nvCxnSpPr>
        <p:spPr>
          <a:xfrm flipV="1">
            <a:off x="7756098" y="2127276"/>
            <a:ext cx="0" cy="268931"/>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
        <p:nvSpPr>
          <p:cNvPr id="9" name="Rounded Rectangle 8"/>
          <p:cNvSpPr/>
          <p:nvPr/>
        </p:nvSpPr>
        <p:spPr>
          <a:xfrm>
            <a:off x="5947094" y="5057987"/>
            <a:ext cx="1433218" cy="792088"/>
          </a:xfrm>
          <a:prstGeom prst="roundRect">
            <a:avLst/>
          </a:prstGeom>
          <a:ln/>
        </p:spPr>
        <p:style>
          <a:lnRef idx="1">
            <a:schemeClr val="accent3"/>
          </a:lnRef>
          <a:fillRef idx="2">
            <a:schemeClr val="accent3"/>
          </a:fillRef>
          <a:effectRef idx="1">
            <a:schemeClr val="accent3"/>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AO1:   8%  </a:t>
            </a:r>
          </a:p>
          <a:p>
            <a:r>
              <a:rPr lang="en-GB" sz="1000" dirty="0" smtClean="0">
                <a:latin typeface="Arial" panose="020B0604020202020204" pitchFamily="34" charset="0"/>
                <a:cs typeface="Arial" panose="020B0604020202020204" pitchFamily="34" charset="0"/>
              </a:rPr>
              <a:t>AO2:  12% </a:t>
            </a:r>
          </a:p>
          <a:p>
            <a:r>
              <a:rPr lang="en-GB" sz="1000" dirty="0" smtClean="0">
                <a:latin typeface="Arial" panose="020B0604020202020204" pitchFamily="34" charset="0"/>
                <a:cs typeface="Arial" panose="020B0604020202020204" pitchFamily="34" charset="0"/>
              </a:rPr>
              <a:t>AO3:   5%</a:t>
            </a:r>
          </a:p>
          <a:p>
            <a:r>
              <a:rPr lang="en-GB" sz="1000" dirty="0" smtClean="0">
                <a:latin typeface="Arial" panose="020B0604020202020204" pitchFamily="34" charset="0"/>
                <a:cs typeface="Arial" panose="020B0604020202020204" pitchFamily="34" charset="0"/>
              </a:rPr>
              <a:t>Total: 25% of AS </a:t>
            </a:r>
            <a:endParaRPr lang="en-GB" sz="1000" dirty="0">
              <a:latin typeface="Arial" panose="020B0604020202020204" pitchFamily="34" charset="0"/>
              <a:cs typeface="Arial" panose="020B0604020202020204" pitchFamily="34" charset="0"/>
            </a:endParaRPr>
          </a:p>
        </p:txBody>
      </p:sp>
      <p:cxnSp>
        <p:nvCxnSpPr>
          <p:cNvPr id="10" name="Straight Arrow Connector 9"/>
          <p:cNvCxnSpPr/>
          <p:nvPr/>
        </p:nvCxnSpPr>
        <p:spPr>
          <a:xfrm>
            <a:off x="7380312" y="5421077"/>
            <a:ext cx="751572" cy="252028"/>
          </a:xfrm>
          <a:prstGeom prst="straightConnector1">
            <a:avLst/>
          </a:prstGeom>
          <a:ln w="28575">
            <a:solidFill>
              <a:srgbClr val="B7D448"/>
            </a:solidFill>
            <a:tailEnd type="arrow"/>
          </a:ln>
        </p:spPr>
        <p:style>
          <a:lnRef idx="1">
            <a:schemeClr val="accent1"/>
          </a:lnRef>
          <a:fillRef idx="0">
            <a:schemeClr val="accent1"/>
          </a:fillRef>
          <a:effectRef idx="0">
            <a:schemeClr val="accent1"/>
          </a:effectRef>
          <a:fontRef idx="minor">
            <a:schemeClr val="tx1"/>
          </a:fontRef>
        </p:style>
      </p:cxnSp>
      <p:cxnSp>
        <p:nvCxnSpPr>
          <p:cNvPr id="21" name="Straight Arrow Connector 20"/>
          <p:cNvCxnSpPr>
            <a:stCxn id="3" idx="1"/>
          </p:cNvCxnSpPr>
          <p:nvPr/>
        </p:nvCxnSpPr>
        <p:spPr>
          <a:xfrm flipH="1" flipV="1">
            <a:off x="4670667" y="2189043"/>
            <a:ext cx="1458850" cy="427618"/>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
        <p:nvSpPr>
          <p:cNvPr id="25" name="Rounded Rectangle 24"/>
          <p:cNvSpPr/>
          <p:nvPr/>
        </p:nvSpPr>
        <p:spPr>
          <a:xfrm>
            <a:off x="6162390" y="197346"/>
            <a:ext cx="2880320" cy="1719486"/>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Candidates are expected to explore  the following, where relevant and appropriate:</a:t>
            </a:r>
          </a:p>
          <a:p>
            <a:pPr marL="171450" indent="-171450">
              <a:buFontTx/>
              <a:buChar char="-"/>
            </a:pPr>
            <a:r>
              <a:rPr lang="en-GB" sz="1000" dirty="0" smtClean="0">
                <a:latin typeface="Arial" panose="020B0604020202020204" pitchFamily="34" charset="0"/>
                <a:cs typeface="Arial" panose="020B0604020202020204" pitchFamily="34" charset="0"/>
              </a:rPr>
              <a:t>narrative techniques and how they shape meaning</a:t>
            </a:r>
          </a:p>
          <a:p>
            <a:pPr marL="171450" indent="-171450">
              <a:buFontTx/>
              <a:buChar char="-"/>
            </a:pPr>
            <a:r>
              <a:rPr lang="en-GB" sz="1000" dirty="0">
                <a:latin typeface="Arial" panose="020B0604020202020204" pitchFamily="34" charset="0"/>
                <a:cs typeface="Arial" panose="020B0604020202020204" pitchFamily="34" charset="0"/>
              </a:rPr>
              <a:t>t</a:t>
            </a:r>
            <a:r>
              <a:rPr lang="en-GB" sz="1000" dirty="0" smtClean="0">
                <a:latin typeface="Arial" panose="020B0604020202020204" pitchFamily="34" charset="0"/>
                <a:cs typeface="Arial" panose="020B0604020202020204" pitchFamily="34" charset="0"/>
              </a:rPr>
              <a:t>he handling of time</a:t>
            </a:r>
          </a:p>
          <a:p>
            <a:pPr marL="171450" indent="-171450">
              <a:buFontTx/>
              <a:buChar char="-"/>
            </a:pPr>
            <a:r>
              <a:rPr lang="en-GB" sz="1000" dirty="0" smtClean="0">
                <a:latin typeface="Arial" panose="020B0604020202020204" pitchFamily="34" charset="0"/>
                <a:cs typeface="Arial" panose="020B0604020202020204" pitchFamily="34" charset="0"/>
              </a:rPr>
              <a:t>structure, setting</a:t>
            </a:r>
          </a:p>
          <a:p>
            <a:pPr marL="171450" indent="-171450">
              <a:buFontTx/>
              <a:buChar char="-"/>
            </a:pPr>
            <a:r>
              <a:rPr lang="en-GB" sz="1000" dirty="0" smtClean="0">
                <a:latin typeface="Arial" panose="020B0604020202020204" pitchFamily="34" charset="0"/>
                <a:cs typeface="Arial" panose="020B0604020202020204" pitchFamily="34" charset="0"/>
              </a:rPr>
              <a:t>point of view</a:t>
            </a:r>
          </a:p>
          <a:p>
            <a:pPr marL="171450" indent="-171450">
              <a:buFontTx/>
              <a:buChar char="-"/>
            </a:pPr>
            <a:r>
              <a:rPr lang="en-GB" sz="1000" dirty="0">
                <a:latin typeface="Arial" panose="020B0604020202020204" pitchFamily="34" charset="0"/>
                <a:cs typeface="Arial" panose="020B0604020202020204" pitchFamily="34" charset="0"/>
              </a:rPr>
              <a:t>l</a:t>
            </a:r>
            <a:r>
              <a:rPr lang="en-GB" sz="1000" dirty="0" smtClean="0">
                <a:latin typeface="Arial" panose="020B0604020202020204" pitchFamily="34" charset="0"/>
                <a:cs typeface="Arial" panose="020B0604020202020204" pitchFamily="34" charset="0"/>
              </a:rPr>
              <a:t>exis, grammar, figurative language etc.</a:t>
            </a:r>
          </a:p>
          <a:p>
            <a:pPr marL="171450" indent="-171450">
              <a:buFontTx/>
              <a:buChar char="-"/>
            </a:pPr>
            <a:endParaRPr lang="en-GB" sz="1000" dirty="0">
              <a:latin typeface="Arial" panose="020B0604020202020204" pitchFamily="34" charset="0"/>
              <a:cs typeface="Arial" panose="020B0604020202020204" pitchFamily="34" charset="0"/>
            </a:endParaRPr>
          </a:p>
        </p:txBody>
      </p:sp>
      <p:cxnSp>
        <p:nvCxnSpPr>
          <p:cNvPr id="26" name="Straight Arrow Connector 25"/>
          <p:cNvCxnSpPr>
            <a:stCxn id="42" idx="1"/>
          </p:cNvCxnSpPr>
          <p:nvPr/>
        </p:nvCxnSpPr>
        <p:spPr>
          <a:xfrm flipH="1">
            <a:off x="5508107" y="3861048"/>
            <a:ext cx="682922" cy="0"/>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
        <p:nvSpPr>
          <p:cNvPr id="34" name="Rounded Rectangle 33"/>
          <p:cNvSpPr/>
          <p:nvPr/>
        </p:nvSpPr>
        <p:spPr>
          <a:xfrm>
            <a:off x="1763688" y="4917021"/>
            <a:ext cx="2743351" cy="1008112"/>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Candidates are expected to refer to the rest of the novel and contextualise the extract as relevant. They are not expected to use quotes from other parts of the novel, but they may do so if they wish.</a:t>
            </a:r>
            <a:endParaRPr lang="en-GB" sz="1000" dirty="0">
              <a:latin typeface="Arial" panose="020B0604020202020204" pitchFamily="34" charset="0"/>
              <a:cs typeface="Arial" panose="020B0604020202020204" pitchFamily="34" charset="0"/>
            </a:endParaRPr>
          </a:p>
        </p:txBody>
      </p:sp>
      <p:cxnSp>
        <p:nvCxnSpPr>
          <p:cNvPr id="37" name="Straight Arrow Connector 36"/>
          <p:cNvCxnSpPr/>
          <p:nvPr/>
        </p:nvCxnSpPr>
        <p:spPr>
          <a:xfrm flipV="1">
            <a:off x="4507039" y="4725144"/>
            <a:ext cx="785041" cy="288032"/>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
        <p:nvSpPr>
          <p:cNvPr id="42" name="Rounded Rectangle 41"/>
          <p:cNvSpPr/>
          <p:nvPr/>
        </p:nvSpPr>
        <p:spPr>
          <a:xfrm>
            <a:off x="6191029" y="3356992"/>
            <a:ext cx="2874106" cy="1008112"/>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Depending on the chosen text, candidates may consider generic conventions such as:</a:t>
            </a:r>
          </a:p>
          <a:p>
            <a:r>
              <a:rPr lang="en-GB" sz="1000" dirty="0" smtClean="0">
                <a:latin typeface="Arial" panose="020B0604020202020204" pitchFamily="34" charset="0"/>
                <a:cs typeface="Arial" panose="020B0604020202020204" pitchFamily="34" charset="0"/>
              </a:rPr>
              <a:t>-  war, gothic, romantic, post-     </a:t>
            </a:r>
          </a:p>
          <a:p>
            <a:r>
              <a:rPr lang="en-GB" sz="1000" dirty="0" smtClean="0">
                <a:latin typeface="Arial" panose="020B0604020202020204" pitchFamily="34" charset="0"/>
                <a:cs typeface="Arial" panose="020B0604020202020204" pitchFamily="34" charset="0"/>
              </a:rPr>
              <a:t>   colonialism, modernism, the oral </a:t>
            </a:r>
          </a:p>
          <a:p>
            <a:r>
              <a:rPr lang="en-GB" sz="1000" dirty="0">
                <a:latin typeface="Arial" panose="020B0604020202020204" pitchFamily="34" charset="0"/>
                <a:cs typeface="Arial" panose="020B0604020202020204" pitchFamily="34" charset="0"/>
              </a:rPr>
              <a:t>  </a:t>
            </a:r>
            <a:r>
              <a:rPr lang="en-GB" sz="1000" dirty="0" smtClean="0">
                <a:latin typeface="Arial" panose="020B0604020202020204" pitchFamily="34" charset="0"/>
                <a:cs typeface="Arial" panose="020B0604020202020204" pitchFamily="34" charset="0"/>
              </a:rPr>
              <a:t> tradition etc.</a:t>
            </a:r>
            <a:endParaRPr lang="en-GB" sz="1000" dirty="0">
              <a:latin typeface="Arial" panose="020B0604020202020204" pitchFamily="34" charset="0"/>
              <a:cs typeface="Arial" panose="020B0604020202020204" pitchFamily="34" charset="0"/>
            </a:endParaRPr>
          </a:p>
        </p:txBody>
      </p:sp>
      <p:cxnSp>
        <p:nvCxnSpPr>
          <p:cNvPr id="17" name="Straight Arrow Connector 16"/>
          <p:cNvCxnSpPr/>
          <p:nvPr/>
        </p:nvCxnSpPr>
        <p:spPr>
          <a:xfrm flipH="1">
            <a:off x="2047262" y="1057089"/>
            <a:ext cx="4113640" cy="918848"/>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500028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25"/>
                                        </p:tgtEl>
                                        <p:attrNameLst>
                                          <p:attrName>style.visibility</p:attrName>
                                        </p:attrNameLst>
                                      </p:cBhvr>
                                      <p:to>
                                        <p:strVal val="visible"/>
                                      </p:to>
                                    </p:set>
                                    <p:animEffect transition="in" filter="fade">
                                      <p:cBhvr>
                                        <p:cTn id="7" dur="500"/>
                                        <p:tgtEl>
                                          <p:spTgt spid="25"/>
                                        </p:tgtEl>
                                      </p:cBhvr>
                                    </p:animEffect>
                                  </p:childTnLst>
                                  <p:subTnLst>
                                    <p:set>
                                      <p:cBhvr override="childStyle">
                                        <p:cTn dur="1" fill="hold" display="0" masterRel="nextClick" afterEffect="1"/>
                                        <p:tgtEl>
                                          <p:spTgt spid="25"/>
                                        </p:tgtEl>
                                        <p:attrNameLst>
                                          <p:attrName>style.visibility</p:attrName>
                                        </p:attrNameLst>
                                      </p:cBhvr>
                                      <p:to>
                                        <p:strVal val="hidden"/>
                                      </p:to>
                                    </p:set>
                                  </p:subTnLst>
                                </p:cTn>
                              </p:par>
                              <p:par>
                                <p:cTn id="8" presetID="10" presetClass="entr" presetSubtype="0" fill="hold" nodeType="withEffect">
                                  <p:stCondLst>
                                    <p:cond delay="0"/>
                                  </p:stCondLst>
                                  <p:childTnLst>
                                    <p:set>
                                      <p:cBhvr>
                                        <p:cTn id="9" dur="1" fill="hold">
                                          <p:stCondLst>
                                            <p:cond delay="0"/>
                                          </p:stCondLst>
                                        </p:cTn>
                                        <p:tgtEl>
                                          <p:spTgt spid="17"/>
                                        </p:tgtEl>
                                        <p:attrNameLst>
                                          <p:attrName>style.visibility</p:attrName>
                                        </p:attrNameLst>
                                      </p:cBhvr>
                                      <p:to>
                                        <p:strVal val="visible"/>
                                      </p:to>
                                    </p:set>
                                    <p:animEffect transition="in" filter="fade">
                                      <p:cBhvr>
                                        <p:cTn id="10" dur="500"/>
                                        <p:tgtEl>
                                          <p:spTgt spid="17"/>
                                        </p:tgtEl>
                                      </p:cBhvr>
                                    </p:animEffect>
                                  </p:childTnLst>
                                  <p:subTnLst>
                                    <p:set>
                                      <p:cBhvr override="childStyle">
                                        <p:cTn dur="1" fill="hold" display="0" masterRel="nextClick" afterEffect="1"/>
                                        <p:tgtEl>
                                          <p:spTgt spid="17"/>
                                        </p:tgtEl>
                                        <p:attrNameLst>
                                          <p:attrName>style.visibility</p:attrName>
                                        </p:attrNameLst>
                                      </p:cBhvr>
                                      <p:to>
                                        <p:strVal val="hidden"/>
                                      </p:to>
                                    </p:set>
                                  </p:sub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3"/>
                                        </p:tgtEl>
                                        <p:attrNameLst>
                                          <p:attrName>style.visibility</p:attrName>
                                        </p:attrNameLst>
                                      </p:cBhvr>
                                      <p:to>
                                        <p:strVal val="visible"/>
                                      </p:to>
                                    </p:set>
                                    <p:animEffect transition="in" filter="fade">
                                      <p:cBhvr>
                                        <p:cTn id="15" dur="500"/>
                                        <p:tgtEl>
                                          <p:spTgt spid="3"/>
                                        </p:tgtEl>
                                      </p:cBhvr>
                                    </p:animEffect>
                                  </p:childTnLst>
                                  <p:subTnLst>
                                    <p:set>
                                      <p:cBhvr override="childStyle">
                                        <p:cTn dur="1" fill="hold" display="0" masterRel="nextClick" afterEffect="1"/>
                                        <p:tgtEl>
                                          <p:spTgt spid="3"/>
                                        </p:tgtEl>
                                        <p:attrNameLst>
                                          <p:attrName>style.visibility</p:attrName>
                                        </p:attrNameLst>
                                      </p:cBhvr>
                                      <p:to>
                                        <p:strVal val="hidden"/>
                                      </p:to>
                                    </p:set>
                                  </p:subTnLst>
                                </p:cTn>
                              </p:par>
                              <p:par>
                                <p:cTn id="16" presetID="10" presetClass="entr" presetSubtype="0" fill="hold" nodeType="withEffect">
                                  <p:stCondLst>
                                    <p:cond delay="0"/>
                                  </p:stCondLst>
                                  <p:childTnLst>
                                    <p:set>
                                      <p:cBhvr>
                                        <p:cTn id="17" dur="1" fill="hold">
                                          <p:stCondLst>
                                            <p:cond delay="0"/>
                                          </p:stCondLst>
                                        </p:cTn>
                                        <p:tgtEl>
                                          <p:spTgt spid="21"/>
                                        </p:tgtEl>
                                        <p:attrNameLst>
                                          <p:attrName>style.visibility</p:attrName>
                                        </p:attrNameLst>
                                      </p:cBhvr>
                                      <p:to>
                                        <p:strVal val="visible"/>
                                      </p:to>
                                    </p:set>
                                    <p:animEffect transition="in" filter="fade">
                                      <p:cBhvr>
                                        <p:cTn id="18" dur="500"/>
                                        <p:tgtEl>
                                          <p:spTgt spid="21"/>
                                        </p:tgtEl>
                                      </p:cBhvr>
                                    </p:animEffect>
                                  </p:childTnLst>
                                  <p:subTnLst>
                                    <p:set>
                                      <p:cBhvr override="childStyle">
                                        <p:cTn dur="1" fill="hold" display="0" masterRel="nextClick" afterEffect="1"/>
                                        <p:tgtEl>
                                          <p:spTgt spid="21"/>
                                        </p:tgtEl>
                                        <p:attrNameLst>
                                          <p:attrName>style.visibility</p:attrName>
                                        </p:attrNameLst>
                                      </p:cBhvr>
                                      <p:to>
                                        <p:strVal val="hidden"/>
                                      </p:to>
                                    </p:set>
                                  </p:subTnLst>
                                </p:cTn>
                              </p:par>
                            </p:childTnLst>
                          </p:cTn>
                        </p:par>
                      </p:childTnLst>
                    </p:cTn>
                  </p:par>
                  <p:par>
                    <p:cTn id="19" fill="hold">
                      <p:stCondLst>
                        <p:cond delay="indefinite"/>
                      </p:stCondLst>
                      <p:childTnLst>
                        <p:par>
                          <p:cTn id="20" fill="hold">
                            <p:stCondLst>
                              <p:cond delay="0"/>
                            </p:stCondLst>
                            <p:childTnLst>
                              <p:par>
                                <p:cTn id="21" presetID="10" presetClass="entr" presetSubtype="0" fill="hold" grpId="0" nodeType="clickEffect">
                                  <p:stCondLst>
                                    <p:cond delay="0"/>
                                  </p:stCondLst>
                                  <p:childTnLst>
                                    <p:set>
                                      <p:cBhvr>
                                        <p:cTn id="22" dur="1" fill="hold">
                                          <p:stCondLst>
                                            <p:cond delay="0"/>
                                          </p:stCondLst>
                                        </p:cTn>
                                        <p:tgtEl>
                                          <p:spTgt spid="19"/>
                                        </p:tgtEl>
                                        <p:attrNameLst>
                                          <p:attrName>style.visibility</p:attrName>
                                        </p:attrNameLst>
                                      </p:cBhvr>
                                      <p:to>
                                        <p:strVal val="visible"/>
                                      </p:to>
                                    </p:set>
                                    <p:animEffect transition="in" filter="fade">
                                      <p:cBhvr>
                                        <p:cTn id="23" dur="500"/>
                                        <p:tgtEl>
                                          <p:spTgt spid="19"/>
                                        </p:tgtEl>
                                      </p:cBhvr>
                                    </p:animEffect>
                                  </p:childTnLst>
                                  <p:subTnLst>
                                    <p:set>
                                      <p:cBhvr override="childStyle">
                                        <p:cTn dur="1" fill="hold" display="0" masterRel="nextClick" afterEffect="1"/>
                                        <p:tgtEl>
                                          <p:spTgt spid="19"/>
                                        </p:tgtEl>
                                        <p:attrNameLst>
                                          <p:attrName>style.visibility</p:attrName>
                                        </p:attrNameLst>
                                      </p:cBhvr>
                                      <p:to>
                                        <p:strVal val="hidden"/>
                                      </p:to>
                                    </p:set>
                                  </p:subTnLst>
                                </p:cTn>
                              </p:par>
                              <p:par>
                                <p:cTn id="24" presetID="10" presetClass="entr" presetSubtype="0" fill="hold" nodeType="withEffect">
                                  <p:stCondLst>
                                    <p:cond delay="0"/>
                                  </p:stCondLst>
                                  <p:childTnLst>
                                    <p:set>
                                      <p:cBhvr>
                                        <p:cTn id="25" dur="1" fill="hold">
                                          <p:stCondLst>
                                            <p:cond delay="0"/>
                                          </p:stCondLst>
                                        </p:cTn>
                                        <p:tgtEl>
                                          <p:spTgt spid="4"/>
                                        </p:tgtEl>
                                        <p:attrNameLst>
                                          <p:attrName>style.visibility</p:attrName>
                                        </p:attrNameLst>
                                      </p:cBhvr>
                                      <p:to>
                                        <p:strVal val="visible"/>
                                      </p:to>
                                    </p:set>
                                    <p:animEffect transition="in" filter="fade">
                                      <p:cBhvr>
                                        <p:cTn id="26" dur="500"/>
                                        <p:tgtEl>
                                          <p:spTgt spid="4"/>
                                        </p:tgtEl>
                                      </p:cBhvr>
                                    </p:animEffect>
                                  </p:childTnLst>
                                  <p:subTnLst>
                                    <p:set>
                                      <p:cBhvr override="childStyle">
                                        <p:cTn dur="1" fill="hold" display="0" masterRel="nextClick" afterEffect="1"/>
                                        <p:tgtEl>
                                          <p:spTgt spid="4"/>
                                        </p:tgtEl>
                                        <p:attrNameLst>
                                          <p:attrName>style.visibility</p:attrName>
                                        </p:attrNameLst>
                                      </p:cBhvr>
                                      <p:to>
                                        <p:strVal val="hidden"/>
                                      </p:to>
                                    </p:set>
                                  </p:subTnLst>
                                </p:cTn>
                              </p:par>
                            </p:childTnLst>
                          </p:cTn>
                        </p:par>
                      </p:childTnLst>
                    </p:cTn>
                  </p:par>
                  <p:par>
                    <p:cTn id="27" fill="hold">
                      <p:stCondLst>
                        <p:cond delay="indefinite"/>
                      </p:stCondLst>
                      <p:childTnLst>
                        <p:par>
                          <p:cTn id="28" fill="hold">
                            <p:stCondLst>
                              <p:cond delay="0"/>
                            </p:stCondLst>
                            <p:childTnLst>
                              <p:par>
                                <p:cTn id="29" presetID="10" presetClass="entr" presetSubtype="0" fill="hold" grpId="0" nodeType="clickEffect">
                                  <p:stCondLst>
                                    <p:cond delay="0"/>
                                  </p:stCondLst>
                                  <p:childTnLst>
                                    <p:set>
                                      <p:cBhvr>
                                        <p:cTn id="30" dur="1" fill="hold">
                                          <p:stCondLst>
                                            <p:cond delay="0"/>
                                          </p:stCondLst>
                                        </p:cTn>
                                        <p:tgtEl>
                                          <p:spTgt spid="34"/>
                                        </p:tgtEl>
                                        <p:attrNameLst>
                                          <p:attrName>style.visibility</p:attrName>
                                        </p:attrNameLst>
                                      </p:cBhvr>
                                      <p:to>
                                        <p:strVal val="visible"/>
                                      </p:to>
                                    </p:set>
                                    <p:animEffect transition="in" filter="fade">
                                      <p:cBhvr>
                                        <p:cTn id="31" dur="500"/>
                                        <p:tgtEl>
                                          <p:spTgt spid="34"/>
                                        </p:tgtEl>
                                      </p:cBhvr>
                                    </p:animEffect>
                                  </p:childTnLst>
                                  <p:subTnLst>
                                    <p:set>
                                      <p:cBhvr override="childStyle">
                                        <p:cTn dur="1" fill="hold" display="0" masterRel="nextClick" afterEffect="1"/>
                                        <p:tgtEl>
                                          <p:spTgt spid="34"/>
                                        </p:tgtEl>
                                        <p:attrNameLst>
                                          <p:attrName>style.visibility</p:attrName>
                                        </p:attrNameLst>
                                      </p:cBhvr>
                                      <p:to>
                                        <p:strVal val="hidden"/>
                                      </p:to>
                                    </p:set>
                                  </p:subTnLst>
                                </p:cTn>
                              </p:par>
                              <p:par>
                                <p:cTn id="32" presetID="10" presetClass="entr" presetSubtype="0" fill="hold" nodeType="withEffect">
                                  <p:stCondLst>
                                    <p:cond delay="0"/>
                                  </p:stCondLst>
                                  <p:childTnLst>
                                    <p:set>
                                      <p:cBhvr>
                                        <p:cTn id="33" dur="1" fill="hold">
                                          <p:stCondLst>
                                            <p:cond delay="0"/>
                                          </p:stCondLst>
                                        </p:cTn>
                                        <p:tgtEl>
                                          <p:spTgt spid="37"/>
                                        </p:tgtEl>
                                        <p:attrNameLst>
                                          <p:attrName>style.visibility</p:attrName>
                                        </p:attrNameLst>
                                      </p:cBhvr>
                                      <p:to>
                                        <p:strVal val="visible"/>
                                      </p:to>
                                    </p:set>
                                    <p:animEffect transition="in" filter="fade">
                                      <p:cBhvr>
                                        <p:cTn id="34" dur="500"/>
                                        <p:tgtEl>
                                          <p:spTgt spid="37"/>
                                        </p:tgtEl>
                                      </p:cBhvr>
                                    </p:animEffect>
                                  </p:childTnLst>
                                  <p:subTnLst>
                                    <p:set>
                                      <p:cBhvr override="childStyle">
                                        <p:cTn dur="1" fill="hold" display="0" masterRel="nextClick" afterEffect="1"/>
                                        <p:tgtEl>
                                          <p:spTgt spid="37"/>
                                        </p:tgtEl>
                                        <p:attrNameLst>
                                          <p:attrName>style.visibility</p:attrName>
                                        </p:attrNameLst>
                                      </p:cBhvr>
                                      <p:to>
                                        <p:strVal val="hidden"/>
                                      </p:to>
                                    </p:set>
                                  </p:subTnLst>
                                </p:cTn>
                              </p:par>
                            </p:childTnLst>
                          </p:cTn>
                        </p:par>
                      </p:childTnLst>
                    </p:cTn>
                  </p:par>
                  <p:par>
                    <p:cTn id="35" fill="hold">
                      <p:stCondLst>
                        <p:cond delay="indefinite"/>
                      </p:stCondLst>
                      <p:childTnLst>
                        <p:par>
                          <p:cTn id="36" fill="hold">
                            <p:stCondLst>
                              <p:cond delay="0"/>
                            </p:stCondLst>
                            <p:childTnLst>
                              <p:par>
                                <p:cTn id="37" presetID="10" presetClass="entr" presetSubtype="0" fill="hold" grpId="0" nodeType="clickEffect">
                                  <p:stCondLst>
                                    <p:cond delay="0"/>
                                  </p:stCondLst>
                                  <p:childTnLst>
                                    <p:set>
                                      <p:cBhvr>
                                        <p:cTn id="38" dur="1" fill="hold">
                                          <p:stCondLst>
                                            <p:cond delay="0"/>
                                          </p:stCondLst>
                                        </p:cTn>
                                        <p:tgtEl>
                                          <p:spTgt spid="42"/>
                                        </p:tgtEl>
                                        <p:attrNameLst>
                                          <p:attrName>style.visibility</p:attrName>
                                        </p:attrNameLst>
                                      </p:cBhvr>
                                      <p:to>
                                        <p:strVal val="visible"/>
                                      </p:to>
                                    </p:set>
                                    <p:animEffect transition="in" filter="fade">
                                      <p:cBhvr>
                                        <p:cTn id="39" dur="500"/>
                                        <p:tgtEl>
                                          <p:spTgt spid="42"/>
                                        </p:tgtEl>
                                      </p:cBhvr>
                                    </p:animEffect>
                                  </p:childTnLst>
                                  <p:subTnLst>
                                    <p:set>
                                      <p:cBhvr override="childStyle">
                                        <p:cTn dur="1" fill="hold" display="0" masterRel="nextClick" afterEffect="1"/>
                                        <p:tgtEl>
                                          <p:spTgt spid="42"/>
                                        </p:tgtEl>
                                        <p:attrNameLst>
                                          <p:attrName>style.visibility</p:attrName>
                                        </p:attrNameLst>
                                      </p:cBhvr>
                                      <p:to>
                                        <p:strVal val="hidden"/>
                                      </p:to>
                                    </p:set>
                                  </p:subTnLst>
                                </p:cTn>
                              </p:par>
                              <p:par>
                                <p:cTn id="40" presetID="10" presetClass="entr" presetSubtype="0" fill="hold" nodeType="withEffect">
                                  <p:stCondLst>
                                    <p:cond delay="0"/>
                                  </p:stCondLst>
                                  <p:childTnLst>
                                    <p:set>
                                      <p:cBhvr>
                                        <p:cTn id="41" dur="1" fill="hold">
                                          <p:stCondLst>
                                            <p:cond delay="0"/>
                                          </p:stCondLst>
                                        </p:cTn>
                                        <p:tgtEl>
                                          <p:spTgt spid="26"/>
                                        </p:tgtEl>
                                        <p:attrNameLst>
                                          <p:attrName>style.visibility</p:attrName>
                                        </p:attrNameLst>
                                      </p:cBhvr>
                                      <p:to>
                                        <p:strVal val="visible"/>
                                      </p:to>
                                    </p:set>
                                    <p:animEffect transition="in" filter="fade">
                                      <p:cBhvr>
                                        <p:cTn id="42" dur="500"/>
                                        <p:tgtEl>
                                          <p:spTgt spid="26"/>
                                        </p:tgtEl>
                                      </p:cBhvr>
                                    </p:animEffect>
                                  </p:childTnLst>
                                  <p:subTnLst>
                                    <p:set>
                                      <p:cBhvr override="childStyle">
                                        <p:cTn dur="1" fill="hold" display="0" masterRel="nextClick" afterEffect="1"/>
                                        <p:tgtEl>
                                          <p:spTgt spid="26"/>
                                        </p:tgtEl>
                                        <p:attrNameLst>
                                          <p:attrName>style.visibility</p:attrName>
                                        </p:attrNameLst>
                                      </p:cBhvr>
                                      <p:to>
                                        <p:strVal val="hidden"/>
                                      </p:to>
                                    </p:set>
                                  </p:subTnLst>
                                </p:cTn>
                              </p:par>
                            </p:childTnLst>
                          </p:cTn>
                        </p:par>
                      </p:childTnLst>
                    </p:cTn>
                  </p:par>
                  <p:par>
                    <p:cTn id="43" fill="hold">
                      <p:stCondLst>
                        <p:cond delay="indefinite"/>
                      </p:stCondLst>
                      <p:childTnLst>
                        <p:par>
                          <p:cTn id="44" fill="hold">
                            <p:stCondLst>
                              <p:cond delay="0"/>
                            </p:stCondLst>
                            <p:childTnLst>
                              <p:par>
                                <p:cTn id="45" presetID="10" presetClass="entr" presetSubtype="0" fill="hold" grpId="0" nodeType="clickEffect">
                                  <p:stCondLst>
                                    <p:cond delay="0"/>
                                  </p:stCondLst>
                                  <p:childTnLst>
                                    <p:set>
                                      <p:cBhvr>
                                        <p:cTn id="46" dur="1" fill="hold">
                                          <p:stCondLst>
                                            <p:cond delay="0"/>
                                          </p:stCondLst>
                                        </p:cTn>
                                        <p:tgtEl>
                                          <p:spTgt spid="9"/>
                                        </p:tgtEl>
                                        <p:attrNameLst>
                                          <p:attrName>style.visibility</p:attrName>
                                        </p:attrNameLst>
                                      </p:cBhvr>
                                      <p:to>
                                        <p:strVal val="visible"/>
                                      </p:to>
                                    </p:set>
                                    <p:animEffect transition="in" filter="fade">
                                      <p:cBhvr>
                                        <p:cTn id="47" dur="500"/>
                                        <p:tgtEl>
                                          <p:spTgt spid="9"/>
                                        </p:tgtEl>
                                      </p:cBhvr>
                                    </p:animEffect>
                                  </p:childTnLst>
                                  <p:subTnLst>
                                    <p:set>
                                      <p:cBhvr override="childStyle">
                                        <p:cTn dur="1" fill="hold" display="0" masterRel="nextClick" afterEffect="1"/>
                                        <p:tgtEl>
                                          <p:spTgt spid="9"/>
                                        </p:tgtEl>
                                        <p:attrNameLst>
                                          <p:attrName>style.visibility</p:attrName>
                                        </p:attrNameLst>
                                      </p:cBhvr>
                                      <p:to>
                                        <p:strVal val="hidden"/>
                                      </p:to>
                                    </p:set>
                                  </p:subTnLst>
                                </p:cTn>
                              </p:par>
                              <p:par>
                                <p:cTn id="48" presetID="10" presetClass="entr" presetSubtype="0" fill="hold" nodeType="withEffect">
                                  <p:stCondLst>
                                    <p:cond delay="0"/>
                                  </p:stCondLst>
                                  <p:childTnLst>
                                    <p:set>
                                      <p:cBhvr>
                                        <p:cTn id="49" dur="1" fill="hold">
                                          <p:stCondLst>
                                            <p:cond delay="0"/>
                                          </p:stCondLst>
                                        </p:cTn>
                                        <p:tgtEl>
                                          <p:spTgt spid="10"/>
                                        </p:tgtEl>
                                        <p:attrNameLst>
                                          <p:attrName>style.visibility</p:attrName>
                                        </p:attrNameLst>
                                      </p:cBhvr>
                                      <p:to>
                                        <p:strVal val="visible"/>
                                      </p:to>
                                    </p:set>
                                    <p:animEffect transition="in" filter="fade">
                                      <p:cBhvr>
                                        <p:cTn id="50" dur="500"/>
                                        <p:tgtEl>
                                          <p:spTgt spid="10"/>
                                        </p:tgtEl>
                                      </p:cBhvr>
                                    </p:animEffect>
                                  </p:childTnLst>
                                  <p:subTnLst>
                                    <p:set>
                                      <p:cBhvr override="childStyle">
                                        <p:cTn dur="1" fill="hold" display="0" masterRel="nextClick" afterEffect="1"/>
                                        <p:tgtEl>
                                          <p:spTgt spid="10"/>
                                        </p:tgtEl>
                                        <p:attrNameLst>
                                          <p:attrName>style.visibility</p:attrName>
                                        </p:attrNameLst>
                                      </p:cBhvr>
                                      <p:to>
                                        <p:strVal val="hidden"/>
                                      </p:to>
                                    </p:set>
                                  </p:sub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19" grpId="0" animBg="1"/>
      <p:bldP spid="9" grpId="0" animBg="1"/>
      <p:bldP spid="25" grpId="0" animBg="1"/>
      <p:bldP spid="34" grpId="0" animBg="1"/>
      <p:bldP spid="4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751344"/>
            <a:ext cx="8964488" cy="4401205"/>
          </a:xfrm>
          <a:prstGeom prst="rect">
            <a:avLst/>
          </a:prstGeom>
        </p:spPr>
        <p:txBody>
          <a:bodyPr wrap="square">
            <a:spAutoFit/>
          </a:bodyPr>
          <a:lstStyle/>
          <a:p>
            <a:pPr algn="ctr"/>
            <a:r>
              <a:rPr lang="en-GB" sz="1400" b="1" dirty="0">
                <a:latin typeface="Arial" panose="020B0604020202020204" pitchFamily="34" charset="0"/>
                <a:cs typeface="Arial" panose="020B0604020202020204" pitchFamily="34" charset="0"/>
              </a:rPr>
              <a:t>Section B – The language of poetry </a:t>
            </a:r>
            <a:endParaRPr lang="en-GB" sz="1400" b="1" dirty="0" smtClean="0">
              <a:latin typeface="Arial" panose="020B0604020202020204" pitchFamily="34" charset="0"/>
              <a:cs typeface="Arial" panose="020B0604020202020204" pitchFamily="34" charset="0"/>
            </a:endParaRPr>
          </a:p>
          <a:p>
            <a:pPr algn="ctr"/>
            <a:endParaRPr lang="en-GB" sz="1400" dirty="0">
              <a:latin typeface="Arial" panose="020B0604020202020204" pitchFamily="34" charset="0"/>
              <a:cs typeface="Arial" panose="020B0604020202020204" pitchFamily="34" charset="0"/>
            </a:endParaRPr>
          </a:p>
          <a:p>
            <a:pPr algn="ctr"/>
            <a:r>
              <a:rPr lang="en-GB" sz="1400" dirty="0">
                <a:latin typeface="Arial" panose="020B0604020202020204" pitchFamily="34" charset="0"/>
                <a:cs typeface="Arial" panose="020B0604020202020204" pitchFamily="34" charset="0"/>
              </a:rPr>
              <a:t>William Blake </a:t>
            </a:r>
          </a:p>
          <a:p>
            <a:pPr algn="ctr"/>
            <a:r>
              <a:rPr lang="en-GB" sz="1400" dirty="0">
                <a:latin typeface="Arial" panose="020B0604020202020204" pitchFamily="34" charset="0"/>
                <a:cs typeface="Arial" panose="020B0604020202020204" pitchFamily="34" charset="0"/>
              </a:rPr>
              <a:t>Emily Dickinson </a:t>
            </a:r>
          </a:p>
          <a:p>
            <a:pPr algn="ctr"/>
            <a:r>
              <a:rPr lang="en-GB" sz="1400" dirty="0">
                <a:latin typeface="Arial" panose="020B0604020202020204" pitchFamily="34" charset="0"/>
                <a:cs typeface="Arial" panose="020B0604020202020204" pitchFamily="34" charset="0"/>
              </a:rPr>
              <a:t>Seamus Heaney </a:t>
            </a:r>
          </a:p>
          <a:p>
            <a:pPr algn="ctr"/>
            <a:r>
              <a:rPr lang="en-GB" sz="1400" dirty="0" err="1">
                <a:latin typeface="Arial" panose="020B0604020202020204" pitchFamily="34" charset="0"/>
                <a:cs typeface="Arial" panose="020B0604020202020204" pitchFamily="34" charset="0"/>
              </a:rPr>
              <a:t>Eavan</a:t>
            </a:r>
            <a:r>
              <a:rPr lang="en-GB" sz="1400" dirty="0">
                <a:latin typeface="Arial" panose="020B0604020202020204" pitchFamily="34" charset="0"/>
                <a:cs typeface="Arial" panose="020B0604020202020204" pitchFamily="34" charset="0"/>
              </a:rPr>
              <a:t> Boland </a:t>
            </a:r>
          </a:p>
          <a:p>
            <a:pPr algn="ctr"/>
            <a:r>
              <a:rPr lang="en-GB" sz="1400" dirty="0">
                <a:latin typeface="Arial" panose="020B0604020202020204" pitchFamily="34" charset="0"/>
                <a:cs typeface="Arial" panose="020B0604020202020204" pitchFamily="34" charset="0"/>
              </a:rPr>
              <a:t>Carol Ann Duffy </a:t>
            </a:r>
          </a:p>
          <a:p>
            <a:pPr algn="ctr"/>
            <a:r>
              <a:rPr lang="en-GB" sz="1400" dirty="0">
                <a:latin typeface="Arial" panose="020B0604020202020204" pitchFamily="34" charset="0"/>
                <a:cs typeface="Arial" panose="020B0604020202020204" pitchFamily="34" charset="0"/>
              </a:rPr>
              <a:t>Jacob Sam-La Rose </a:t>
            </a:r>
            <a:endParaRPr lang="en-GB" sz="1400" dirty="0" smtClean="0">
              <a:latin typeface="Arial" panose="020B0604020202020204" pitchFamily="34" charset="0"/>
              <a:cs typeface="Arial" panose="020B0604020202020204" pitchFamily="34" charset="0"/>
            </a:endParaRPr>
          </a:p>
          <a:p>
            <a:pPr algn="ctr"/>
            <a:endParaRPr lang="en-GB" sz="1400" dirty="0">
              <a:latin typeface="Arial" panose="020B0604020202020204" pitchFamily="34" charset="0"/>
              <a:cs typeface="Arial" panose="020B0604020202020204" pitchFamily="34" charset="0"/>
            </a:endParaRPr>
          </a:p>
          <a:p>
            <a:r>
              <a:rPr lang="en-GB" sz="1400" dirty="0">
                <a:latin typeface="Arial" panose="020B0604020202020204" pitchFamily="34" charset="0"/>
                <a:cs typeface="Arial" panose="020B0604020202020204" pitchFamily="34" charset="0"/>
              </a:rPr>
              <a:t>Answer </a:t>
            </a:r>
            <a:r>
              <a:rPr lang="en-GB" sz="1400" b="1" dirty="0">
                <a:latin typeface="Arial" panose="020B0604020202020204" pitchFamily="34" charset="0"/>
                <a:cs typeface="Arial" panose="020B0604020202020204" pitchFamily="34" charset="0"/>
              </a:rPr>
              <a:t>one </a:t>
            </a:r>
            <a:r>
              <a:rPr lang="en-GB" sz="1400" dirty="0">
                <a:latin typeface="Arial" panose="020B0604020202020204" pitchFamily="34" charset="0"/>
                <a:cs typeface="Arial" panose="020B0604020202020204" pitchFamily="34" charset="0"/>
              </a:rPr>
              <a:t>question from </a:t>
            </a:r>
            <a:r>
              <a:rPr lang="en-GB" sz="1400" b="1" dirty="0">
                <a:latin typeface="Arial" panose="020B0604020202020204" pitchFamily="34" charset="0"/>
                <a:cs typeface="Arial" panose="020B0604020202020204" pitchFamily="34" charset="0"/>
              </a:rPr>
              <a:t>this section </a:t>
            </a:r>
            <a:r>
              <a:rPr lang="en-GB" sz="1400" dirty="0">
                <a:latin typeface="Arial" panose="020B0604020202020204" pitchFamily="34" charset="0"/>
                <a:cs typeface="Arial" panose="020B0604020202020204" pitchFamily="34" charset="0"/>
              </a:rPr>
              <a:t>on your </a:t>
            </a:r>
            <a:r>
              <a:rPr lang="en-GB" sz="1400" b="1" dirty="0">
                <a:latin typeface="Arial" panose="020B0604020202020204" pitchFamily="34" charset="0"/>
                <a:cs typeface="Arial" panose="020B0604020202020204" pitchFamily="34" charset="0"/>
              </a:rPr>
              <a:t>chosen poetry text</a:t>
            </a:r>
            <a:r>
              <a:rPr lang="en-GB" sz="1400" dirty="0">
                <a:latin typeface="Arial" panose="020B0604020202020204" pitchFamily="34" charset="0"/>
                <a:cs typeface="Arial" panose="020B0604020202020204" pitchFamily="34" charset="0"/>
              </a:rPr>
              <a:t>. You should spend about 45 minutes on this section. </a:t>
            </a:r>
          </a:p>
          <a:p>
            <a:endParaRPr lang="en-GB" sz="1400" dirty="0">
              <a:latin typeface="Arial" panose="020B0604020202020204" pitchFamily="34" charset="0"/>
              <a:cs typeface="Arial" panose="020B0604020202020204" pitchFamily="34" charset="0"/>
            </a:endParaRPr>
          </a:p>
          <a:p>
            <a:r>
              <a:rPr lang="en-GB" sz="1400" b="1" dirty="0">
                <a:latin typeface="Arial" panose="020B0604020202020204" pitchFamily="34" charset="0"/>
                <a:cs typeface="Arial" panose="020B0604020202020204" pitchFamily="34" charset="0"/>
              </a:rPr>
              <a:t>7 </a:t>
            </a:r>
            <a:r>
              <a:rPr lang="en-GB" sz="1400" b="1" dirty="0" smtClean="0">
                <a:latin typeface="Arial" panose="020B0604020202020204" pitchFamily="34" charset="0"/>
                <a:cs typeface="Arial" panose="020B0604020202020204" pitchFamily="34" charset="0"/>
              </a:rPr>
              <a:t>     William </a:t>
            </a:r>
            <a:r>
              <a:rPr lang="en-GB" sz="1400" b="1" dirty="0">
                <a:latin typeface="Arial" panose="020B0604020202020204" pitchFamily="34" charset="0"/>
                <a:cs typeface="Arial" panose="020B0604020202020204" pitchFamily="34" charset="0"/>
              </a:rPr>
              <a:t>Blake </a:t>
            </a:r>
            <a:endParaRPr lang="en-GB" sz="1400" dirty="0">
              <a:latin typeface="Arial" panose="020B0604020202020204" pitchFamily="34" charset="0"/>
              <a:cs typeface="Arial" panose="020B0604020202020204" pitchFamily="34" charset="0"/>
            </a:endParaRPr>
          </a:p>
          <a:p>
            <a:endParaRPr lang="en-GB" sz="1400" dirty="0">
              <a:latin typeface="Arial" panose="020B0604020202020204" pitchFamily="34" charset="0"/>
              <a:cs typeface="Arial" panose="020B0604020202020204" pitchFamily="34" charset="0"/>
            </a:endParaRPr>
          </a:p>
          <a:p>
            <a:r>
              <a:rPr lang="en-GB" sz="1400" dirty="0" smtClean="0">
                <a:latin typeface="Arial" panose="020B0604020202020204" pitchFamily="34" charset="0"/>
                <a:cs typeface="Arial" panose="020B0604020202020204" pitchFamily="34" charset="0"/>
              </a:rPr>
              <a:t>        Compare </a:t>
            </a:r>
            <a:r>
              <a:rPr lang="en-GB" sz="1400" dirty="0">
                <a:latin typeface="Arial" panose="020B0604020202020204" pitchFamily="34" charset="0"/>
                <a:cs typeface="Arial" panose="020B0604020202020204" pitchFamily="34" charset="0"/>
              </a:rPr>
              <a:t>the ways Blake uses language and poetic techniques in ‘The </a:t>
            </a:r>
            <a:r>
              <a:rPr lang="en-GB" sz="1400" dirty="0" smtClean="0">
                <a:latin typeface="Arial" panose="020B0604020202020204" pitchFamily="34" charset="0"/>
                <a:cs typeface="Arial" panose="020B0604020202020204" pitchFamily="34" charset="0"/>
              </a:rPr>
              <a:t>Echoing </a:t>
            </a:r>
            <a:r>
              <a:rPr lang="en-GB" sz="1400" dirty="0">
                <a:latin typeface="Arial" panose="020B0604020202020204" pitchFamily="34" charset="0"/>
                <a:cs typeface="Arial" panose="020B0604020202020204" pitchFamily="34" charset="0"/>
              </a:rPr>
              <a:t>Green’ and ‘The </a:t>
            </a:r>
            <a:r>
              <a:rPr lang="en-GB" sz="1400" dirty="0" smtClean="0">
                <a:latin typeface="Arial" panose="020B0604020202020204" pitchFamily="34" charset="0"/>
                <a:cs typeface="Arial" panose="020B0604020202020204" pitchFamily="34" charset="0"/>
              </a:rPr>
              <a:t>     </a:t>
            </a:r>
          </a:p>
          <a:p>
            <a:r>
              <a:rPr lang="en-GB" sz="1400" dirty="0">
                <a:latin typeface="Arial" panose="020B0604020202020204" pitchFamily="34" charset="0"/>
                <a:cs typeface="Arial" panose="020B0604020202020204" pitchFamily="34" charset="0"/>
              </a:rPr>
              <a:t> </a:t>
            </a:r>
            <a:r>
              <a:rPr lang="en-GB" sz="1400" dirty="0" smtClean="0">
                <a:latin typeface="Arial" panose="020B0604020202020204" pitchFamily="34" charset="0"/>
                <a:cs typeface="Arial" panose="020B0604020202020204" pitchFamily="34" charset="0"/>
              </a:rPr>
              <a:t>       Garden </a:t>
            </a:r>
            <a:r>
              <a:rPr lang="en-GB" sz="1400" dirty="0">
                <a:latin typeface="Arial" panose="020B0604020202020204" pitchFamily="34" charset="0"/>
                <a:cs typeface="Arial" panose="020B0604020202020204" pitchFamily="34" charset="0"/>
              </a:rPr>
              <a:t>of Love’. </a:t>
            </a:r>
            <a:endParaRPr lang="en-GB" sz="1400" dirty="0" smtClean="0">
              <a:latin typeface="Arial" panose="020B0604020202020204" pitchFamily="34" charset="0"/>
              <a:cs typeface="Arial" panose="020B0604020202020204" pitchFamily="34" charset="0"/>
            </a:endParaRPr>
          </a:p>
          <a:p>
            <a:endParaRPr lang="en-GB" sz="1400" dirty="0">
              <a:latin typeface="Arial" panose="020B0604020202020204" pitchFamily="34" charset="0"/>
              <a:cs typeface="Arial" panose="020B0604020202020204" pitchFamily="34" charset="0"/>
            </a:endParaRPr>
          </a:p>
          <a:p>
            <a:r>
              <a:rPr lang="en-GB" sz="1400" dirty="0" smtClean="0">
                <a:latin typeface="Arial" panose="020B0604020202020204" pitchFamily="34" charset="0"/>
                <a:cs typeface="Arial" panose="020B0604020202020204" pitchFamily="34" charset="0"/>
              </a:rPr>
              <a:t>        Support </a:t>
            </a:r>
            <a:r>
              <a:rPr lang="en-GB" sz="1400" dirty="0">
                <a:latin typeface="Arial" panose="020B0604020202020204" pitchFamily="34" charset="0"/>
                <a:cs typeface="Arial" panose="020B0604020202020204" pitchFamily="34" charset="0"/>
              </a:rPr>
              <a:t>your answer with reference to relevant contextual </a:t>
            </a:r>
            <a:r>
              <a:rPr lang="en-GB" sz="1400" dirty="0" smtClean="0">
                <a:latin typeface="Arial" panose="020B0604020202020204" pitchFamily="34" charset="0"/>
                <a:cs typeface="Arial" panose="020B0604020202020204" pitchFamily="34" charset="0"/>
              </a:rPr>
              <a:t>factors</a:t>
            </a:r>
            <a:endParaRPr lang="en-GB" sz="1400" dirty="0">
              <a:latin typeface="Arial" panose="020B0604020202020204" pitchFamily="34" charset="0"/>
              <a:cs typeface="Arial" panose="020B0604020202020204" pitchFamily="34" charset="0"/>
            </a:endParaRPr>
          </a:p>
          <a:p>
            <a:endParaRPr lang="en-GB" sz="1400" b="1" dirty="0" smtClean="0">
              <a:latin typeface="Arial" panose="020B0604020202020204" pitchFamily="34" charset="0"/>
              <a:cs typeface="Arial" panose="020B0604020202020204" pitchFamily="34" charset="0"/>
            </a:endParaRPr>
          </a:p>
          <a:p>
            <a:r>
              <a:rPr lang="en-GB" sz="1400" b="1" dirty="0">
                <a:latin typeface="Arial" panose="020B0604020202020204" pitchFamily="34" charset="0"/>
                <a:cs typeface="Arial" panose="020B0604020202020204" pitchFamily="34" charset="0"/>
              </a:rPr>
              <a:t>	</a:t>
            </a:r>
            <a:r>
              <a:rPr lang="en-GB" sz="1400" b="1" dirty="0" smtClean="0">
                <a:latin typeface="Arial" panose="020B0604020202020204" pitchFamily="34" charset="0"/>
                <a:cs typeface="Arial" panose="020B0604020202020204" pitchFamily="34" charset="0"/>
              </a:rPr>
              <a:t>								[25</a:t>
            </a:r>
            <a:r>
              <a:rPr lang="en-GB" sz="1400" b="1" dirty="0">
                <a:latin typeface="Arial" panose="020B0604020202020204" pitchFamily="34" charset="0"/>
                <a:cs typeface="Arial" panose="020B0604020202020204" pitchFamily="34" charset="0"/>
              </a:rPr>
              <a:t>] </a:t>
            </a:r>
            <a:endParaRPr lang="en-GB" sz="1400" dirty="0">
              <a:latin typeface="Arial" panose="020B0604020202020204" pitchFamily="34" charset="0"/>
              <a:cs typeface="Arial" panose="020B0604020202020204" pitchFamily="34" charset="0"/>
            </a:endParaRPr>
          </a:p>
        </p:txBody>
      </p:sp>
      <p:sp>
        <p:nvSpPr>
          <p:cNvPr id="3" name="Rounded Rectangle 2"/>
          <p:cNvSpPr/>
          <p:nvPr/>
        </p:nvSpPr>
        <p:spPr>
          <a:xfrm>
            <a:off x="7021087" y="333039"/>
            <a:ext cx="1863824" cy="641740"/>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In Section B there are six poets to choose from. Each poetry collection consists of 15 poems.</a:t>
            </a:r>
            <a:endParaRPr lang="en-GB" sz="1000" dirty="0">
              <a:latin typeface="Arial" panose="020B0604020202020204" pitchFamily="34" charset="0"/>
              <a:cs typeface="Arial" panose="020B0604020202020204" pitchFamily="34" charset="0"/>
            </a:endParaRPr>
          </a:p>
        </p:txBody>
      </p:sp>
      <p:cxnSp>
        <p:nvCxnSpPr>
          <p:cNvPr id="4" name="Straight Arrow Connector 3"/>
          <p:cNvCxnSpPr/>
          <p:nvPr/>
        </p:nvCxnSpPr>
        <p:spPr>
          <a:xfrm flipH="1">
            <a:off x="7826141" y="2132856"/>
            <a:ext cx="253716" cy="576064"/>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
        <p:nvSpPr>
          <p:cNvPr id="7" name="Rounded Rectangle 6"/>
          <p:cNvSpPr/>
          <p:nvPr/>
        </p:nvSpPr>
        <p:spPr>
          <a:xfrm>
            <a:off x="6385893" y="4728310"/>
            <a:ext cx="1270388" cy="1001780"/>
          </a:xfrm>
          <a:prstGeom prst="roundRect">
            <a:avLst/>
          </a:prstGeom>
          <a:ln/>
        </p:spPr>
        <p:style>
          <a:lnRef idx="1">
            <a:schemeClr val="accent3"/>
          </a:lnRef>
          <a:fillRef idx="2">
            <a:schemeClr val="accent3"/>
          </a:fillRef>
          <a:effectRef idx="1">
            <a:schemeClr val="accent3"/>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AO1: </a:t>
            </a:r>
            <a:r>
              <a:rPr lang="en-GB" sz="1000" dirty="0">
                <a:latin typeface="Arial" panose="020B0604020202020204" pitchFamily="34" charset="0"/>
                <a:cs typeface="Arial" panose="020B0604020202020204" pitchFamily="34" charset="0"/>
              </a:rPr>
              <a:t>6</a:t>
            </a:r>
            <a:r>
              <a:rPr lang="en-GB" sz="1000" dirty="0" smtClean="0">
                <a:latin typeface="Arial" panose="020B0604020202020204" pitchFamily="34" charset="0"/>
                <a:cs typeface="Arial" panose="020B0604020202020204" pitchFamily="34" charset="0"/>
              </a:rPr>
              <a:t>% </a:t>
            </a:r>
          </a:p>
          <a:p>
            <a:r>
              <a:rPr lang="en-GB" sz="1000" dirty="0" smtClean="0">
                <a:latin typeface="Arial" panose="020B0604020202020204" pitchFamily="34" charset="0"/>
                <a:cs typeface="Arial" panose="020B0604020202020204" pitchFamily="34" charset="0"/>
              </a:rPr>
              <a:t>AO2: 8%</a:t>
            </a:r>
          </a:p>
          <a:p>
            <a:r>
              <a:rPr lang="en-GB" sz="1000" dirty="0" smtClean="0">
                <a:latin typeface="Arial" panose="020B0604020202020204" pitchFamily="34" charset="0"/>
                <a:cs typeface="Arial" panose="020B0604020202020204" pitchFamily="34" charset="0"/>
              </a:rPr>
              <a:t>AO3: </a:t>
            </a:r>
            <a:r>
              <a:rPr lang="en-GB" sz="1000" dirty="0">
                <a:latin typeface="Arial" panose="020B0604020202020204" pitchFamily="34" charset="0"/>
                <a:cs typeface="Arial" panose="020B0604020202020204" pitchFamily="34" charset="0"/>
              </a:rPr>
              <a:t>3</a:t>
            </a:r>
            <a:r>
              <a:rPr lang="en-GB" sz="1000" dirty="0" smtClean="0">
                <a:latin typeface="Arial" panose="020B0604020202020204" pitchFamily="34" charset="0"/>
                <a:cs typeface="Arial" panose="020B0604020202020204" pitchFamily="34" charset="0"/>
              </a:rPr>
              <a:t>%</a:t>
            </a:r>
          </a:p>
          <a:p>
            <a:r>
              <a:rPr lang="en-GB" sz="1000" dirty="0" smtClean="0">
                <a:latin typeface="Arial" panose="020B0604020202020204" pitchFamily="34" charset="0"/>
                <a:cs typeface="Arial" panose="020B0604020202020204" pitchFamily="34" charset="0"/>
              </a:rPr>
              <a:t>AO4: </a:t>
            </a:r>
            <a:r>
              <a:rPr lang="en-GB" sz="1000" dirty="0">
                <a:latin typeface="Arial" panose="020B0604020202020204" pitchFamily="34" charset="0"/>
                <a:cs typeface="Arial" panose="020B0604020202020204" pitchFamily="34" charset="0"/>
              </a:rPr>
              <a:t>8</a:t>
            </a:r>
            <a:r>
              <a:rPr lang="en-GB" sz="1000" dirty="0" smtClean="0">
                <a:latin typeface="Arial" panose="020B0604020202020204" pitchFamily="34" charset="0"/>
                <a:cs typeface="Arial" panose="020B0604020202020204" pitchFamily="34" charset="0"/>
              </a:rPr>
              <a:t>%</a:t>
            </a:r>
          </a:p>
          <a:p>
            <a:r>
              <a:rPr lang="en-GB" sz="1000" dirty="0" smtClean="0">
                <a:latin typeface="Arial" panose="020B0604020202020204" pitchFamily="34" charset="0"/>
                <a:cs typeface="Arial" panose="020B0604020202020204" pitchFamily="34" charset="0"/>
              </a:rPr>
              <a:t>Total: 25% </a:t>
            </a:r>
            <a:endParaRPr lang="en-GB" sz="1000" dirty="0">
              <a:latin typeface="Arial" panose="020B0604020202020204" pitchFamily="34" charset="0"/>
              <a:cs typeface="Arial" panose="020B0604020202020204" pitchFamily="34" charset="0"/>
            </a:endParaRPr>
          </a:p>
        </p:txBody>
      </p:sp>
      <p:cxnSp>
        <p:nvCxnSpPr>
          <p:cNvPr id="8" name="Straight Arrow Connector 7"/>
          <p:cNvCxnSpPr/>
          <p:nvPr/>
        </p:nvCxnSpPr>
        <p:spPr>
          <a:xfrm flipV="1">
            <a:off x="7683813" y="4958646"/>
            <a:ext cx="792088" cy="246810"/>
          </a:xfrm>
          <a:prstGeom prst="straightConnector1">
            <a:avLst/>
          </a:prstGeom>
          <a:ln w="28575">
            <a:solidFill>
              <a:srgbClr val="B7D448"/>
            </a:solidFill>
            <a:tailEnd type="arrow"/>
          </a:ln>
        </p:spPr>
        <p:style>
          <a:lnRef idx="1">
            <a:schemeClr val="accent1"/>
          </a:lnRef>
          <a:fillRef idx="0">
            <a:schemeClr val="accent1"/>
          </a:fillRef>
          <a:effectRef idx="0">
            <a:schemeClr val="accent1"/>
          </a:effectRef>
          <a:fontRef idx="minor">
            <a:schemeClr val="tx1"/>
          </a:fontRef>
        </p:style>
      </p:cxnSp>
      <p:sp>
        <p:nvSpPr>
          <p:cNvPr id="11" name="Rounded Rectangle 10"/>
          <p:cNvSpPr/>
          <p:nvPr/>
        </p:nvSpPr>
        <p:spPr>
          <a:xfrm>
            <a:off x="3901980" y="3068960"/>
            <a:ext cx="5184575" cy="648073"/>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This is a closed text exam; two poems from each collection are printed in the question paper. </a:t>
            </a:r>
            <a:r>
              <a:rPr lang="en-GB" sz="1000" dirty="0" smtClean="0">
                <a:latin typeface="Arial" panose="020B0604020202020204" pitchFamily="34" charset="0"/>
                <a:cs typeface="Arial" panose="020B0604020202020204" pitchFamily="34" charset="0"/>
              </a:rPr>
              <a:t>Candidates </a:t>
            </a:r>
            <a:r>
              <a:rPr lang="en-GB" sz="1000" dirty="0" smtClean="0">
                <a:latin typeface="Arial" panose="020B0604020202020204" pitchFamily="34" charset="0"/>
                <a:cs typeface="Arial" panose="020B0604020202020204" pitchFamily="34" charset="0"/>
              </a:rPr>
              <a:t>are expected to </a:t>
            </a:r>
            <a:r>
              <a:rPr lang="en-GB" sz="1000" dirty="0" smtClean="0">
                <a:latin typeface="Arial" panose="020B0604020202020204" pitchFamily="34" charset="0"/>
                <a:cs typeface="Arial" panose="020B0604020202020204" pitchFamily="34" charset="0"/>
              </a:rPr>
              <a:t>complete a close </a:t>
            </a:r>
            <a:r>
              <a:rPr lang="en-GB" sz="1000" dirty="0" smtClean="0">
                <a:latin typeface="Arial" panose="020B0604020202020204" pitchFamily="34" charset="0"/>
                <a:cs typeface="Arial" panose="020B0604020202020204" pitchFamily="34" charset="0"/>
              </a:rPr>
              <a:t>analysis of the poems and explore their connections.</a:t>
            </a:r>
          </a:p>
        </p:txBody>
      </p:sp>
      <p:cxnSp>
        <p:nvCxnSpPr>
          <p:cNvPr id="14" name="Straight Arrow Connector 13"/>
          <p:cNvCxnSpPr/>
          <p:nvPr/>
        </p:nvCxnSpPr>
        <p:spPr>
          <a:xfrm flipH="1" flipV="1">
            <a:off x="5652120" y="2852936"/>
            <a:ext cx="936104" cy="216024"/>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
        <p:nvSpPr>
          <p:cNvPr id="24" name="Rounded Rectangle 23"/>
          <p:cNvSpPr/>
          <p:nvPr/>
        </p:nvSpPr>
        <p:spPr>
          <a:xfrm>
            <a:off x="179512" y="296652"/>
            <a:ext cx="2737119" cy="2124236"/>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Candidates </a:t>
            </a:r>
            <a:r>
              <a:rPr lang="en-GB" sz="1000" dirty="0" smtClean="0">
                <a:latin typeface="Arial" panose="020B0604020202020204" pitchFamily="34" charset="0"/>
                <a:cs typeface="Arial" panose="020B0604020202020204" pitchFamily="34" charset="0"/>
              </a:rPr>
              <a:t>are expected to explore language and poetic techniques. The focus is on literary and stylistic methods to include as relevant:</a:t>
            </a:r>
          </a:p>
          <a:p>
            <a:pPr marL="171450" indent="-171450">
              <a:buFontTx/>
              <a:buChar char="-"/>
            </a:pPr>
            <a:r>
              <a:rPr lang="en-GB" sz="1000" dirty="0">
                <a:latin typeface="Arial" panose="020B0604020202020204" pitchFamily="34" charset="0"/>
                <a:cs typeface="Arial" panose="020B0604020202020204" pitchFamily="34" charset="0"/>
              </a:rPr>
              <a:t>i</a:t>
            </a:r>
            <a:r>
              <a:rPr lang="en-GB" sz="1000" dirty="0" smtClean="0">
                <a:latin typeface="Arial" panose="020B0604020202020204" pitchFamily="34" charset="0"/>
                <a:cs typeface="Arial" panose="020B0604020202020204" pitchFamily="34" charset="0"/>
              </a:rPr>
              <a:t>magery</a:t>
            </a:r>
          </a:p>
          <a:p>
            <a:pPr marL="171450" indent="-171450">
              <a:buFontTx/>
              <a:buChar char="-"/>
            </a:pPr>
            <a:r>
              <a:rPr lang="en-GB" sz="1000" dirty="0" smtClean="0">
                <a:latin typeface="Arial" panose="020B0604020202020204" pitchFamily="34" charset="0"/>
                <a:cs typeface="Arial" panose="020B0604020202020204" pitchFamily="34" charset="0"/>
              </a:rPr>
              <a:t>rhythm and rhyme</a:t>
            </a:r>
          </a:p>
          <a:p>
            <a:pPr marL="171450" indent="-171450">
              <a:buFontTx/>
              <a:buChar char="-"/>
            </a:pPr>
            <a:r>
              <a:rPr lang="en-GB" sz="1000" dirty="0">
                <a:latin typeface="Arial" panose="020B0604020202020204" pitchFamily="34" charset="0"/>
                <a:cs typeface="Arial" panose="020B0604020202020204" pitchFamily="34" charset="0"/>
              </a:rPr>
              <a:t>l</a:t>
            </a:r>
            <a:r>
              <a:rPr lang="en-GB" sz="1000" dirty="0" smtClean="0">
                <a:latin typeface="Arial" panose="020B0604020202020204" pitchFamily="34" charset="0"/>
                <a:cs typeface="Arial" panose="020B0604020202020204" pitchFamily="34" charset="0"/>
              </a:rPr>
              <a:t>inguistic choices e.g. phonological, lexical, semantic, grammatical.</a:t>
            </a:r>
          </a:p>
          <a:p>
            <a:pPr marL="171450" indent="-171450">
              <a:buFontTx/>
              <a:buChar char="-"/>
            </a:pPr>
            <a:r>
              <a:rPr lang="en-GB" sz="1000" dirty="0" smtClean="0">
                <a:latin typeface="Arial" panose="020B0604020202020204" pitchFamily="34" charset="0"/>
                <a:cs typeface="Arial" panose="020B0604020202020204" pitchFamily="34" charset="0"/>
              </a:rPr>
              <a:t>foregrounding and deviation through the use of repetition, patterns and other aspects.</a:t>
            </a:r>
          </a:p>
          <a:p>
            <a:pPr marL="171450" indent="-171450">
              <a:buFontTx/>
              <a:buChar char="-"/>
            </a:pPr>
            <a:endParaRPr lang="en-GB" sz="1000" dirty="0">
              <a:latin typeface="Arial" panose="020B0604020202020204" pitchFamily="34" charset="0"/>
              <a:cs typeface="Arial" panose="020B0604020202020204" pitchFamily="34" charset="0"/>
            </a:endParaRPr>
          </a:p>
        </p:txBody>
      </p:sp>
      <p:cxnSp>
        <p:nvCxnSpPr>
          <p:cNvPr id="26" name="Straight Arrow Connector 25"/>
          <p:cNvCxnSpPr/>
          <p:nvPr/>
        </p:nvCxnSpPr>
        <p:spPr>
          <a:xfrm>
            <a:off x="2916631" y="1522505"/>
            <a:ext cx="503241" cy="1186415"/>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
        <p:nvSpPr>
          <p:cNvPr id="30" name="Rounded Rectangle 29"/>
          <p:cNvSpPr/>
          <p:nvPr/>
        </p:nvSpPr>
        <p:spPr>
          <a:xfrm>
            <a:off x="1115616" y="4869160"/>
            <a:ext cx="2743351" cy="1008112"/>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Candidates are expected to consider the context of the poems within the wider collection, </a:t>
            </a:r>
            <a:r>
              <a:rPr lang="en-GB" sz="1000" dirty="0" smtClean="0">
                <a:latin typeface="Arial" panose="020B0604020202020204" pitchFamily="34" charset="0"/>
                <a:cs typeface="Arial" panose="020B0604020202020204" pitchFamily="34" charset="0"/>
              </a:rPr>
              <a:t>for example in </a:t>
            </a:r>
            <a:r>
              <a:rPr lang="en-GB" sz="1000" dirty="0" smtClean="0">
                <a:latin typeface="Arial" panose="020B0604020202020204" pitchFamily="34" charset="0"/>
                <a:cs typeface="Arial" panose="020B0604020202020204" pitchFamily="34" charset="0"/>
              </a:rPr>
              <a:t>relation to poetic tradition, historical or religious context or significance of place and time.</a:t>
            </a:r>
            <a:endParaRPr lang="en-GB" sz="1000" dirty="0">
              <a:latin typeface="Arial" panose="020B0604020202020204" pitchFamily="34" charset="0"/>
              <a:cs typeface="Arial" panose="020B0604020202020204" pitchFamily="34" charset="0"/>
            </a:endParaRPr>
          </a:p>
        </p:txBody>
      </p:sp>
      <p:cxnSp>
        <p:nvCxnSpPr>
          <p:cNvPr id="31" name="Straight Arrow Connector 30"/>
          <p:cNvCxnSpPr/>
          <p:nvPr/>
        </p:nvCxnSpPr>
        <p:spPr>
          <a:xfrm flipV="1">
            <a:off x="3858967" y="4653136"/>
            <a:ext cx="802789" cy="576064"/>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
        <p:nvSpPr>
          <p:cNvPr id="13" name="Rounded Rectangle 12"/>
          <p:cNvSpPr/>
          <p:nvPr/>
        </p:nvSpPr>
        <p:spPr>
          <a:xfrm>
            <a:off x="7056458" y="1591885"/>
            <a:ext cx="1863824" cy="641740"/>
          </a:xfrm>
          <a:prstGeom prst="roundRect">
            <a:avLst/>
          </a:prstGeom>
        </p:spPr>
        <p:style>
          <a:lnRef idx="1">
            <a:schemeClr val="accent6"/>
          </a:lnRef>
          <a:fillRef idx="2">
            <a:schemeClr val="accent6"/>
          </a:fillRef>
          <a:effectRef idx="1">
            <a:schemeClr val="accent6"/>
          </a:effectRef>
          <a:fontRef idx="minor">
            <a:schemeClr val="dk1"/>
          </a:fontRef>
        </p:style>
        <p:txBody>
          <a:bodyPr rtlCol="0" anchor="ctr"/>
          <a:lstStyle/>
          <a:p>
            <a:r>
              <a:rPr lang="en-GB" sz="1000" dirty="0" smtClean="0">
                <a:latin typeface="Arial" panose="020B0604020202020204" pitchFamily="34" charset="0"/>
                <a:cs typeface="Arial" panose="020B0604020202020204" pitchFamily="34" charset="0"/>
              </a:rPr>
              <a:t>This includes time for reading the two poems</a:t>
            </a:r>
            <a:endParaRPr lang="en-GB" sz="1000" dirty="0">
              <a:latin typeface="Arial" panose="020B0604020202020204" pitchFamily="34" charset="0"/>
              <a:cs typeface="Arial" panose="020B0604020202020204" pitchFamily="34" charset="0"/>
            </a:endParaRPr>
          </a:p>
        </p:txBody>
      </p:sp>
      <p:cxnSp>
        <p:nvCxnSpPr>
          <p:cNvPr id="15" name="Straight Arrow Connector 14"/>
          <p:cNvCxnSpPr>
            <a:stCxn id="3" idx="1"/>
          </p:cNvCxnSpPr>
          <p:nvPr/>
        </p:nvCxnSpPr>
        <p:spPr>
          <a:xfrm flipH="1">
            <a:off x="6254755" y="653909"/>
            <a:ext cx="766332" cy="254811"/>
          </a:xfrm>
          <a:prstGeom prst="straightConnector1">
            <a:avLst/>
          </a:prstGeom>
          <a:ln w="28575">
            <a:solidFill>
              <a:srgbClr val="F69240"/>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4230551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fade">
                                      <p:cBhvr>
                                        <p:cTn id="7" dur="500"/>
                                        <p:tgtEl>
                                          <p:spTgt spid="3"/>
                                        </p:tgtEl>
                                      </p:cBhvr>
                                    </p:animEffect>
                                  </p:childTnLst>
                                  <p:subTnLst>
                                    <p:set>
                                      <p:cBhvr override="childStyle">
                                        <p:cTn dur="1" fill="hold" display="0" masterRel="nextClick" afterEffect="1"/>
                                        <p:tgtEl>
                                          <p:spTgt spid="3"/>
                                        </p:tgtEl>
                                        <p:attrNameLst>
                                          <p:attrName>style.visibility</p:attrName>
                                        </p:attrNameLst>
                                      </p:cBhvr>
                                      <p:to>
                                        <p:strVal val="hidden"/>
                                      </p:to>
                                    </p:set>
                                  </p:subTnLst>
                                </p:cTn>
                              </p:par>
                              <p:par>
                                <p:cTn id="8" presetID="10" presetClass="entr" presetSubtype="0" fill="hold" nodeType="withEffect">
                                  <p:stCondLst>
                                    <p:cond delay="0"/>
                                  </p:stCondLst>
                                  <p:childTnLst>
                                    <p:set>
                                      <p:cBhvr>
                                        <p:cTn id="9" dur="1" fill="hold">
                                          <p:stCondLst>
                                            <p:cond delay="0"/>
                                          </p:stCondLst>
                                        </p:cTn>
                                        <p:tgtEl>
                                          <p:spTgt spid="15"/>
                                        </p:tgtEl>
                                        <p:attrNameLst>
                                          <p:attrName>style.visibility</p:attrName>
                                        </p:attrNameLst>
                                      </p:cBhvr>
                                      <p:to>
                                        <p:strVal val="visible"/>
                                      </p:to>
                                    </p:set>
                                    <p:animEffect transition="in" filter="fade">
                                      <p:cBhvr>
                                        <p:cTn id="10" dur="500"/>
                                        <p:tgtEl>
                                          <p:spTgt spid="15"/>
                                        </p:tgtEl>
                                      </p:cBhvr>
                                    </p:animEffect>
                                  </p:childTnLst>
                                  <p:subTnLst>
                                    <p:set>
                                      <p:cBhvr override="childStyle">
                                        <p:cTn dur="1" fill="hold" display="0" masterRel="nextClick" afterEffect="1"/>
                                        <p:tgtEl>
                                          <p:spTgt spid="15"/>
                                        </p:tgtEl>
                                        <p:attrNameLst>
                                          <p:attrName>style.visibility</p:attrName>
                                        </p:attrNameLst>
                                      </p:cBhvr>
                                      <p:to>
                                        <p:strVal val="hidden"/>
                                      </p:to>
                                    </p:set>
                                  </p:subTnLst>
                                </p:cTn>
                              </p:par>
                            </p:childTnLst>
                          </p:cTn>
                        </p:par>
                      </p:childTnLst>
                    </p:cTn>
                  </p:par>
                  <p:par>
                    <p:cTn id="11" fill="hold">
                      <p:stCondLst>
                        <p:cond delay="indefinite"/>
                      </p:stCondLst>
                      <p:childTnLst>
                        <p:par>
                          <p:cTn id="12" fill="hold">
                            <p:stCondLst>
                              <p:cond delay="0"/>
                            </p:stCondLst>
                            <p:childTnLst>
                              <p:par>
                                <p:cTn id="13" presetID="10" presetClass="entr" presetSubtype="0" fill="hold" grpId="0" nodeType="clickEffect">
                                  <p:stCondLst>
                                    <p:cond delay="0"/>
                                  </p:stCondLst>
                                  <p:childTnLst>
                                    <p:set>
                                      <p:cBhvr>
                                        <p:cTn id="14" dur="1" fill="hold">
                                          <p:stCondLst>
                                            <p:cond delay="0"/>
                                          </p:stCondLst>
                                        </p:cTn>
                                        <p:tgtEl>
                                          <p:spTgt spid="13"/>
                                        </p:tgtEl>
                                        <p:attrNameLst>
                                          <p:attrName>style.visibility</p:attrName>
                                        </p:attrNameLst>
                                      </p:cBhvr>
                                      <p:to>
                                        <p:strVal val="visible"/>
                                      </p:to>
                                    </p:set>
                                    <p:animEffect transition="in" filter="fade">
                                      <p:cBhvr>
                                        <p:cTn id="15" dur="500"/>
                                        <p:tgtEl>
                                          <p:spTgt spid="13"/>
                                        </p:tgtEl>
                                      </p:cBhvr>
                                    </p:animEffect>
                                  </p:childTnLst>
                                  <p:subTnLst>
                                    <p:set>
                                      <p:cBhvr override="childStyle">
                                        <p:cTn dur="1" fill="hold" display="0" masterRel="nextClick" afterEffect="1"/>
                                        <p:tgtEl>
                                          <p:spTgt spid="13"/>
                                        </p:tgtEl>
                                        <p:attrNameLst>
                                          <p:attrName>style.visibility</p:attrName>
                                        </p:attrNameLst>
                                      </p:cBhvr>
                                      <p:to>
                                        <p:strVal val="hidden"/>
                                      </p:to>
                                    </p:set>
                                  </p:subTnLst>
                                </p:cTn>
                              </p:par>
                              <p:par>
                                <p:cTn id="16" presetID="10" presetClass="entr" presetSubtype="0" fill="hold" nodeType="withEffect">
                                  <p:stCondLst>
                                    <p:cond delay="0"/>
                                  </p:stCondLst>
                                  <p:childTnLst>
                                    <p:set>
                                      <p:cBhvr>
                                        <p:cTn id="17" dur="1" fill="hold">
                                          <p:stCondLst>
                                            <p:cond delay="0"/>
                                          </p:stCondLst>
                                        </p:cTn>
                                        <p:tgtEl>
                                          <p:spTgt spid="4"/>
                                        </p:tgtEl>
                                        <p:attrNameLst>
                                          <p:attrName>style.visibility</p:attrName>
                                        </p:attrNameLst>
                                      </p:cBhvr>
                                      <p:to>
                                        <p:strVal val="visible"/>
                                      </p:to>
                                    </p:set>
                                    <p:animEffect transition="in" filter="fade">
                                      <p:cBhvr>
                                        <p:cTn id="18" dur="500"/>
                                        <p:tgtEl>
                                          <p:spTgt spid="4"/>
                                        </p:tgtEl>
                                      </p:cBhvr>
                                    </p:animEffect>
                                  </p:childTnLst>
                                  <p:subTnLst>
                                    <p:set>
                                      <p:cBhvr override="childStyle">
                                        <p:cTn dur="1" fill="hold" display="0" masterRel="nextClick" afterEffect="1"/>
                                        <p:tgtEl>
                                          <p:spTgt spid="4"/>
                                        </p:tgtEl>
                                        <p:attrNameLst>
                                          <p:attrName>style.visibility</p:attrName>
                                        </p:attrNameLst>
                                      </p:cBhvr>
                                      <p:to>
                                        <p:strVal val="hidden"/>
                                      </p:to>
                                    </p:set>
                                  </p:subTnLst>
                                </p:cTn>
                              </p:par>
                            </p:childTnLst>
                          </p:cTn>
                        </p:par>
                      </p:childTnLst>
                    </p:cTn>
                  </p:par>
                  <p:par>
                    <p:cTn id="19" fill="hold">
                      <p:stCondLst>
                        <p:cond delay="indefinite"/>
                      </p:stCondLst>
                      <p:childTnLst>
                        <p:par>
                          <p:cTn id="20" fill="hold">
                            <p:stCondLst>
                              <p:cond delay="0"/>
                            </p:stCondLst>
                            <p:childTnLst>
                              <p:par>
                                <p:cTn id="21" presetID="10" presetClass="entr" presetSubtype="0" fill="hold" grpId="0" nodeType="clickEffect">
                                  <p:stCondLst>
                                    <p:cond delay="0"/>
                                  </p:stCondLst>
                                  <p:childTnLst>
                                    <p:set>
                                      <p:cBhvr>
                                        <p:cTn id="22" dur="1" fill="hold">
                                          <p:stCondLst>
                                            <p:cond delay="0"/>
                                          </p:stCondLst>
                                        </p:cTn>
                                        <p:tgtEl>
                                          <p:spTgt spid="24"/>
                                        </p:tgtEl>
                                        <p:attrNameLst>
                                          <p:attrName>style.visibility</p:attrName>
                                        </p:attrNameLst>
                                      </p:cBhvr>
                                      <p:to>
                                        <p:strVal val="visible"/>
                                      </p:to>
                                    </p:set>
                                    <p:animEffect transition="in" filter="fade">
                                      <p:cBhvr>
                                        <p:cTn id="23" dur="500"/>
                                        <p:tgtEl>
                                          <p:spTgt spid="24"/>
                                        </p:tgtEl>
                                      </p:cBhvr>
                                    </p:animEffect>
                                  </p:childTnLst>
                                  <p:subTnLst>
                                    <p:set>
                                      <p:cBhvr override="childStyle">
                                        <p:cTn dur="1" fill="hold" display="0" masterRel="nextClick" afterEffect="1"/>
                                        <p:tgtEl>
                                          <p:spTgt spid="24"/>
                                        </p:tgtEl>
                                        <p:attrNameLst>
                                          <p:attrName>style.visibility</p:attrName>
                                        </p:attrNameLst>
                                      </p:cBhvr>
                                      <p:to>
                                        <p:strVal val="hidden"/>
                                      </p:to>
                                    </p:set>
                                  </p:subTnLst>
                                </p:cTn>
                              </p:par>
                              <p:par>
                                <p:cTn id="24" presetID="10" presetClass="entr" presetSubtype="0" fill="hold" nodeType="withEffect">
                                  <p:stCondLst>
                                    <p:cond delay="0"/>
                                  </p:stCondLst>
                                  <p:childTnLst>
                                    <p:set>
                                      <p:cBhvr>
                                        <p:cTn id="25" dur="1" fill="hold">
                                          <p:stCondLst>
                                            <p:cond delay="0"/>
                                          </p:stCondLst>
                                        </p:cTn>
                                        <p:tgtEl>
                                          <p:spTgt spid="26"/>
                                        </p:tgtEl>
                                        <p:attrNameLst>
                                          <p:attrName>style.visibility</p:attrName>
                                        </p:attrNameLst>
                                      </p:cBhvr>
                                      <p:to>
                                        <p:strVal val="visible"/>
                                      </p:to>
                                    </p:set>
                                    <p:animEffect transition="in" filter="fade">
                                      <p:cBhvr>
                                        <p:cTn id="26" dur="500"/>
                                        <p:tgtEl>
                                          <p:spTgt spid="26"/>
                                        </p:tgtEl>
                                      </p:cBhvr>
                                    </p:animEffect>
                                  </p:childTnLst>
                                  <p:subTnLst>
                                    <p:set>
                                      <p:cBhvr override="childStyle">
                                        <p:cTn dur="1" fill="hold" display="0" masterRel="nextClick" afterEffect="1"/>
                                        <p:tgtEl>
                                          <p:spTgt spid="26"/>
                                        </p:tgtEl>
                                        <p:attrNameLst>
                                          <p:attrName>style.visibility</p:attrName>
                                        </p:attrNameLst>
                                      </p:cBhvr>
                                      <p:to>
                                        <p:strVal val="hidden"/>
                                      </p:to>
                                    </p:set>
                                  </p:subTnLst>
                                </p:cTn>
                              </p:par>
                            </p:childTnLst>
                          </p:cTn>
                        </p:par>
                      </p:childTnLst>
                    </p:cTn>
                  </p:par>
                  <p:par>
                    <p:cTn id="27" fill="hold">
                      <p:stCondLst>
                        <p:cond delay="indefinite"/>
                      </p:stCondLst>
                      <p:childTnLst>
                        <p:par>
                          <p:cTn id="28" fill="hold">
                            <p:stCondLst>
                              <p:cond delay="0"/>
                            </p:stCondLst>
                            <p:childTnLst>
                              <p:par>
                                <p:cTn id="29" presetID="10" presetClass="entr" presetSubtype="0" fill="hold" grpId="0" nodeType="clickEffect">
                                  <p:stCondLst>
                                    <p:cond delay="0"/>
                                  </p:stCondLst>
                                  <p:childTnLst>
                                    <p:set>
                                      <p:cBhvr>
                                        <p:cTn id="30" dur="1" fill="hold">
                                          <p:stCondLst>
                                            <p:cond delay="0"/>
                                          </p:stCondLst>
                                        </p:cTn>
                                        <p:tgtEl>
                                          <p:spTgt spid="11"/>
                                        </p:tgtEl>
                                        <p:attrNameLst>
                                          <p:attrName>style.visibility</p:attrName>
                                        </p:attrNameLst>
                                      </p:cBhvr>
                                      <p:to>
                                        <p:strVal val="visible"/>
                                      </p:to>
                                    </p:set>
                                    <p:animEffect transition="in" filter="fade">
                                      <p:cBhvr>
                                        <p:cTn id="31" dur="500"/>
                                        <p:tgtEl>
                                          <p:spTgt spid="11"/>
                                        </p:tgtEl>
                                      </p:cBhvr>
                                    </p:animEffect>
                                  </p:childTnLst>
                                  <p:subTnLst>
                                    <p:set>
                                      <p:cBhvr override="childStyle">
                                        <p:cTn dur="1" fill="hold" display="0" masterRel="nextClick" afterEffect="1"/>
                                        <p:tgtEl>
                                          <p:spTgt spid="11"/>
                                        </p:tgtEl>
                                        <p:attrNameLst>
                                          <p:attrName>style.visibility</p:attrName>
                                        </p:attrNameLst>
                                      </p:cBhvr>
                                      <p:to>
                                        <p:strVal val="hidden"/>
                                      </p:to>
                                    </p:set>
                                  </p:subTnLst>
                                </p:cTn>
                              </p:par>
                              <p:par>
                                <p:cTn id="32" presetID="10" presetClass="entr" presetSubtype="0" fill="hold" nodeType="withEffect">
                                  <p:stCondLst>
                                    <p:cond delay="0"/>
                                  </p:stCondLst>
                                  <p:childTnLst>
                                    <p:set>
                                      <p:cBhvr>
                                        <p:cTn id="33" dur="1" fill="hold">
                                          <p:stCondLst>
                                            <p:cond delay="0"/>
                                          </p:stCondLst>
                                        </p:cTn>
                                        <p:tgtEl>
                                          <p:spTgt spid="14"/>
                                        </p:tgtEl>
                                        <p:attrNameLst>
                                          <p:attrName>style.visibility</p:attrName>
                                        </p:attrNameLst>
                                      </p:cBhvr>
                                      <p:to>
                                        <p:strVal val="visible"/>
                                      </p:to>
                                    </p:set>
                                    <p:animEffect transition="in" filter="fade">
                                      <p:cBhvr>
                                        <p:cTn id="34" dur="500"/>
                                        <p:tgtEl>
                                          <p:spTgt spid="14"/>
                                        </p:tgtEl>
                                      </p:cBhvr>
                                    </p:animEffect>
                                  </p:childTnLst>
                                  <p:subTnLst>
                                    <p:set>
                                      <p:cBhvr override="childStyle">
                                        <p:cTn dur="1" fill="hold" display="0" masterRel="nextClick" afterEffect="1"/>
                                        <p:tgtEl>
                                          <p:spTgt spid="14"/>
                                        </p:tgtEl>
                                        <p:attrNameLst>
                                          <p:attrName>style.visibility</p:attrName>
                                        </p:attrNameLst>
                                      </p:cBhvr>
                                      <p:to>
                                        <p:strVal val="hidden"/>
                                      </p:to>
                                    </p:set>
                                  </p:subTnLst>
                                </p:cTn>
                              </p:par>
                            </p:childTnLst>
                          </p:cTn>
                        </p:par>
                      </p:childTnLst>
                    </p:cTn>
                  </p:par>
                  <p:par>
                    <p:cTn id="35" fill="hold">
                      <p:stCondLst>
                        <p:cond delay="indefinite"/>
                      </p:stCondLst>
                      <p:childTnLst>
                        <p:par>
                          <p:cTn id="36" fill="hold">
                            <p:stCondLst>
                              <p:cond delay="0"/>
                            </p:stCondLst>
                            <p:childTnLst>
                              <p:par>
                                <p:cTn id="37" presetID="10" presetClass="entr" presetSubtype="0" fill="hold" grpId="0" nodeType="clickEffect">
                                  <p:stCondLst>
                                    <p:cond delay="0"/>
                                  </p:stCondLst>
                                  <p:childTnLst>
                                    <p:set>
                                      <p:cBhvr>
                                        <p:cTn id="38" dur="1" fill="hold">
                                          <p:stCondLst>
                                            <p:cond delay="0"/>
                                          </p:stCondLst>
                                        </p:cTn>
                                        <p:tgtEl>
                                          <p:spTgt spid="30"/>
                                        </p:tgtEl>
                                        <p:attrNameLst>
                                          <p:attrName>style.visibility</p:attrName>
                                        </p:attrNameLst>
                                      </p:cBhvr>
                                      <p:to>
                                        <p:strVal val="visible"/>
                                      </p:to>
                                    </p:set>
                                    <p:animEffect transition="in" filter="fade">
                                      <p:cBhvr>
                                        <p:cTn id="39" dur="500"/>
                                        <p:tgtEl>
                                          <p:spTgt spid="30"/>
                                        </p:tgtEl>
                                      </p:cBhvr>
                                    </p:animEffect>
                                  </p:childTnLst>
                                  <p:subTnLst>
                                    <p:set>
                                      <p:cBhvr override="childStyle">
                                        <p:cTn dur="1" fill="hold" display="0" masterRel="nextClick" afterEffect="1"/>
                                        <p:tgtEl>
                                          <p:spTgt spid="30"/>
                                        </p:tgtEl>
                                        <p:attrNameLst>
                                          <p:attrName>style.visibility</p:attrName>
                                        </p:attrNameLst>
                                      </p:cBhvr>
                                      <p:to>
                                        <p:strVal val="hidden"/>
                                      </p:to>
                                    </p:set>
                                  </p:subTnLst>
                                </p:cTn>
                              </p:par>
                              <p:par>
                                <p:cTn id="40" presetID="10" presetClass="entr" presetSubtype="0" fill="hold" nodeType="withEffect">
                                  <p:stCondLst>
                                    <p:cond delay="0"/>
                                  </p:stCondLst>
                                  <p:childTnLst>
                                    <p:set>
                                      <p:cBhvr>
                                        <p:cTn id="41" dur="1" fill="hold">
                                          <p:stCondLst>
                                            <p:cond delay="0"/>
                                          </p:stCondLst>
                                        </p:cTn>
                                        <p:tgtEl>
                                          <p:spTgt spid="31"/>
                                        </p:tgtEl>
                                        <p:attrNameLst>
                                          <p:attrName>style.visibility</p:attrName>
                                        </p:attrNameLst>
                                      </p:cBhvr>
                                      <p:to>
                                        <p:strVal val="visible"/>
                                      </p:to>
                                    </p:set>
                                    <p:animEffect transition="in" filter="fade">
                                      <p:cBhvr>
                                        <p:cTn id="42" dur="500"/>
                                        <p:tgtEl>
                                          <p:spTgt spid="31"/>
                                        </p:tgtEl>
                                      </p:cBhvr>
                                    </p:animEffect>
                                  </p:childTnLst>
                                  <p:subTnLst>
                                    <p:set>
                                      <p:cBhvr override="childStyle">
                                        <p:cTn dur="1" fill="hold" display="0" masterRel="nextClick" afterEffect="1"/>
                                        <p:tgtEl>
                                          <p:spTgt spid="31"/>
                                        </p:tgtEl>
                                        <p:attrNameLst>
                                          <p:attrName>style.visibility</p:attrName>
                                        </p:attrNameLst>
                                      </p:cBhvr>
                                      <p:to>
                                        <p:strVal val="hidden"/>
                                      </p:to>
                                    </p:set>
                                  </p:subTnLst>
                                </p:cTn>
                              </p:par>
                            </p:childTnLst>
                          </p:cTn>
                        </p:par>
                      </p:childTnLst>
                    </p:cTn>
                  </p:par>
                  <p:par>
                    <p:cTn id="43" fill="hold">
                      <p:stCondLst>
                        <p:cond delay="indefinite"/>
                      </p:stCondLst>
                      <p:childTnLst>
                        <p:par>
                          <p:cTn id="44" fill="hold">
                            <p:stCondLst>
                              <p:cond delay="0"/>
                            </p:stCondLst>
                            <p:childTnLst>
                              <p:par>
                                <p:cTn id="45" presetID="10" presetClass="entr" presetSubtype="0" fill="hold" grpId="0" nodeType="clickEffect">
                                  <p:stCondLst>
                                    <p:cond delay="0"/>
                                  </p:stCondLst>
                                  <p:childTnLst>
                                    <p:set>
                                      <p:cBhvr>
                                        <p:cTn id="46" dur="1" fill="hold">
                                          <p:stCondLst>
                                            <p:cond delay="0"/>
                                          </p:stCondLst>
                                        </p:cTn>
                                        <p:tgtEl>
                                          <p:spTgt spid="7"/>
                                        </p:tgtEl>
                                        <p:attrNameLst>
                                          <p:attrName>style.visibility</p:attrName>
                                        </p:attrNameLst>
                                      </p:cBhvr>
                                      <p:to>
                                        <p:strVal val="visible"/>
                                      </p:to>
                                    </p:set>
                                    <p:animEffect transition="in" filter="fade">
                                      <p:cBhvr>
                                        <p:cTn id="47" dur="500"/>
                                        <p:tgtEl>
                                          <p:spTgt spid="7"/>
                                        </p:tgtEl>
                                      </p:cBhvr>
                                    </p:animEffect>
                                  </p:childTnLst>
                                  <p:subTnLst>
                                    <p:set>
                                      <p:cBhvr override="childStyle">
                                        <p:cTn dur="1" fill="hold" display="0" masterRel="nextClick" afterEffect="1"/>
                                        <p:tgtEl>
                                          <p:spTgt spid="7"/>
                                        </p:tgtEl>
                                        <p:attrNameLst>
                                          <p:attrName>style.visibility</p:attrName>
                                        </p:attrNameLst>
                                      </p:cBhvr>
                                      <p:to>
                                        <p:strVal val="hidden"/>
                                      </p:to>
                                    </p:set>
                                  </p:subTnLst>
                                </p:cTn>
                              </p:par>
                              <p:par>
                                <p:cTn id="48" presetID="10" presetClass="entr" presetSubtype="0" fill="hold" nodeType="withEffect">
                                  <p:stCondLst>
                                    <p:cond delay="0"/>
                                  </p:stCondLst>
                                  <p:childTnLst>
                                    <p:set>
                                      <p:cBhvr>
                                        <p:cTn id="49" dur="1" fill="hold">
                                          <p:stCondLst>
                                            <p:cond delay="0"/>
                                          </p:stCondLst>
                                        </p:cTn>
                                        <p:tgtEl>
                                          <p:spTgt spid="8"/>
                                        </p:tgtEl>
                                        <p:attrNameLst>
                                          <p:attrName>style.visibility</p:attrName>
                                        </p:attrNameLst>
                                      </p:cBhvr>
                                      <p:to>
                                        <p:strVal val="visible"/>
                                      </p:to>
                                    </p:set>
                                    <p:animEffect transition="in" filter="fade">
                                      <p:cBhvr>
                                        <p:cTn id="50" dur="500"/>
                                        <p:tgtEl>
                                          <p:spTgt spid="8"/>
                                        </p:tgtEl>
                                      </p:cBhvr>
                                    </p:animEffect>
                                  </p:childTnLst>
                                  <p:subTnLst>
                                    <p:set>
                                      <p:cBhvr override="childStyle">
                                        <p:cTn dur="1" fill="hold" display="0" masterRel="nextClick" afterEffect="1"/>
                                        <p:tgtEl>
                                          <p:spTgt spid="8"/>
                                        </p:tgtEl>
                                        <p:attrNameLst>
                                          <p:attrName>style.visibility</p:attrName>
                                        </p:attrNameLst>
                                      </p:cBhvr>
                                      <p:to>
                                        <p:strVal val="hidden"/>
                                      </p:to>
                                    </p:set>
                                  </p:sub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animBg="1"/>
      <p:bldP spid="7" grpId="0" animBg="1"/>
      <p:bldP spid="11" grpId="0" animBg="1"/>
      <p:bldP spid="24" grpId="0" animBg="1"/>
      <p:bldP spid="30" grpId="0" animBg="1"/>
      <p:bldP spid="13" grpId="0" animBg="1"/>
    </p:bldLst>
  </p:timing>
</p:sld>
</file>

<file path=ppt/theme/theme1.xml><?xml version="1.0" encoding="utf-8"?>
<a:theme xmlns:a="http://schemas.openxmlformats.org/drawingml/2006/main" name="1_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455</TotalTime>
  <Words>690</Words>
  <Application>Microsoft Office PowerPoint</Application>
  <PresentationFormat>On-screen Show (4:3)</PresentationFormat>
  <Paragraphs>95</Paragraphs>
  <Slides>4</Slides>
  <Notes>0</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1_Custom Design</vt:lpstr>
      <vt:lpstr>PowerPoint Presentation</vt:lpstr>
      <vt:lpstr>Guidance</vt:lpstr>
      <vt:lpstr>PowerPoint Presentation</vt:lpstr>
      <vt:lpstr>PowerPoint Presentation</vt:lpstr>
    </vt:vector>
  </TitlesOfParts>
  <Company>Cambridge Assessment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 English Language and Literature (EMC) H07402 interactive SAM</dc:title>
  <dc:creator>OCR</dc:creator>
  <cp:keywords>English, Language, Literature, Poetry</cp:keywords>
  <cp:lastModifiedBy>Edward Stokes</cp:lastModifiedBy>
  <cp:revision>36</cp:revision>
  <dcterms:created xsi:type="dcterms:W3CDTF">2015-10-07T12:54:48Z</dcterms:created>
  <dcterms:modified xsi:type="dcterms:W3CDTF">2016-03-01T14:38:57Z</dcterms:modified>
</cp:coreProperties>
</file>

<file path=docProps/thumbnail.jpeg>
</file>