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3" r:id="rId8"/>
    <p:sldId id="264" r:id="rId9"/>
    <p:sldId id="265" r:id="rId10"/>
    <p:sldId id="262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A4B724E-0FCD-44AB-BEE3-F27DF37DDA27}" type="datetimeFigureOut">
              <a:rPr lang="en-GB" smtClean="0"/>
              <a:pPr/>
              <a:t>14/02/2011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4384563-6DE0-44F9-A38B-9EB6D498C34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B724E-0FCD-44AB-BEE3-F27DF37DDA27}" type="datetimeFigureOut">
              <a:rPr lang="en-GB" smtClean="0"/>
              <a:pPr/>
              <a:t>14/02/2011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4563-6DE0-44F9-A38B-9EB6D498C3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B724E-0FCD-44AB-BEE3-F27DF37DDA27}" type="datetimeFigureOut">
              <a:rPr lang="en-GB" smtClean="0"/>
              <a:pPr/>
              <a:t>14/02/2011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4563-6DE0-44F9-A38B-9EB6D498C34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B724E-0FCD-44AB-BEE3-F27DF37DDA27}" type="datetimeFigureOut">
              <a:rPr lang="en-GB" smtClean="0"/>
              <a:pPr/>
              <a:t>14/02/2011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4563-6DE0-44F9-A38B-9EB6D498C34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A4B724E-0FCD-44AB-BEE3-F27DF37DDA27}" type="datetimeFigureOut">
              <a:rPr lang="en-GB" smtClean="0"/>
              <a:pPr/>
              <a:t>14/02/2011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4384563-6DE0-44F9-A38B-9EB6D498C34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B724E-0FCD-44AB-BEE3-F27DF37DDA27}" type="datetimeFigureOut">
              <a:rPr lang="en-GB" smtClean="0"/>
              <a:pPr/>
              <a:t>14/02/2011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4563-6DE0-44F9-A38B-9EB6D498C34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B724E-0FCD-44AB-BEE3-F27DF37DDA27}" type="datetimeFigureOut">
              <a:rPr lang="en-GB" smtClean="0"/>
              <a:pPr/>
              <a:t>14/02/2011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4563-6DE0-44F9-A38B-9EB6D498C34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B724E-0FCD-44AB-BEE3-F27DF37DDA27}" type="datetimeFigureOut">
              <a:rPr lang="en-GB" smtClean="0"/>
              <a:pPr/>
              <a:t>14/02/2011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4563-6DE0-44F9-A38B-9EB6D498C34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B724E-0FCD-44AB-BEE3-F27DF37DDA27}" type="datetimeFigureOut">
              <a:rPr lang="en-GB" smtClean="0"/>
              <a:pPr/>
              <a:t>14/02/2011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4563-6DE0-44F9-A38B-9EB6D498C34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B724E-0FCD-44AB-BEE3-F27DF37DDA27}" type="datetimeFigureOut">
              <a:rPr lang="en-GB" smtClean="0"/>
              <a:pPr/>
              <a:t>14/02/2011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4563-6DE0-44F9-A38B-9EB6D498C34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B724E-0FCD-44AB-BEE3-F27DF37DDA27}" type="datetimeFigureOut">
              <a:rPr lang="en-GB" smtClean="0"/>
              <a:pPr/>
              <a:t>14/02/2011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4563-6DE0-44F9-A38B-9EB6D498C34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A4B724E-0FCD-44AB-BEE3-F27DF37DDA27}" type="datetimeFigureOut">
              <a:rPr lang="en-GB" smtClean="0"/>
              <a:pPr/>
              <a:t>14/02/2011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4384563-6DE0-44F9-A38B-9EB6D498C34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Writing commentaries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L.O. To write a good commentary worth 10 marks – 25% of your coursework grade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/>
          </a:bodyPr>
          <a:lstStyle/>
          <a:p>
            <a:r>
              <a:rPr lang="en-GB" dirty="0" smtClean="0"/>
              <a:t>Have a look at your own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Choose one of the following frameworks,  and have a go at picking out a couple of features of your own and writing about it:</a:t>
            </a:r>
          </a:p>
          <a:p>
            <a:endParaRPr lang="en-GB" dirty="0" smtClean="0"/>
          </a:p>
          <a:p>
            <a:r>
              <a:rPr lang="en-GB" dirty="0" smtClean="0"/>
              <a:t>Journalism:</a:t>
            </a:r>
          </a:p>
          <a:p>
            <a:r>
              <a:rPr lang="en-GB" dirty="0" smtClean="0"/>
              <a:t>Lexis – word classes, poly &amp; mono, taboo, slang, sub spec, idiolect</a:t>
            </a:r>
          </a:p>
          <a:p>
            <a:r>
              <a:rPr lang="en-GB" dirty="0" smtClean="0"/>
              <a:t>Grammar – Speech representation types</a:t>
            </a:r>
          </a:p>
          <a:p>
            <a:r>
              <a:rPr lang="en-GB" dirty="0" smtClean="0"/>
              <a:t>Discourse – Structure</a:t>
            </a:r>
          </a:p>
          <a:p>
            <a:r>
              <a:rPr lang="en-GB" dirty="0" smtClean="0"/>
              <a:t>Pragmatics – Authorial Intervention,  Angle</a:t>
            </a:r>
          </a:p>
          <a:p>
            <a:endParaRPr lang="en-GB" dirty="0" smtClean="0"/>
          </a:p>
          <a:p>
            <a:r>
              <a:rPr lang="en-GB" dirty="0" smtClean="0"/>
              <a:t>Narrative:</a:t>
            </a:r>
          </a:p>
          <a:p>
            <a:r>
              <a:rPr lang="en-GB" dirty="0" smtClean="0"/>
              <a:t> Lexis – word classes, poly &amp; mono, taboo, slang, sub spec, showing</a:t>
            </a:r>
          </a:p>
          <a:p>
            <a:r>
              <a:rPr lang="en-GB" dirty="0" smtClean="0"/>
              <a:t>Grammar - Syntax, SVOAC, Sentence length and function, perspective</a:t>
            </a:r>
          </a:p>
          <a:p>
            <a:r>
              <a:rPr lang="en-GB" dirty="0" smtClean="0"/>
              <a:t>Discourse – chronology, open and close, </a:t>
            </a:r>
            <a:r>
              <a:rPr lang="en-GB" dirty="0" err="1" smtClean="0"/>
              <a:t>Labov’s</a:t>
            </a:r>
            <a:r>
              <a:rPr lang="en-GB" dirty="0" smtClean="0"/>
              <a:t> structure, inciting moment</a:t>
            </a:r>
          </a:p>
          <a:p>
            <a:r>
              <a:rPr lang="en-GB" dirty="0" smtClean="0"/>
              <a:t>Pragmatics – human limitation, voice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Check list for your 500 word commentary (minus quotes):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5234136"/>
          </a:xfrm>
        </p:spPr>
        <p:txBody>
          <a:bodyPr>
            <a:normAutofit fontScale="85000" lnSpcReduction="20000"/>
          </a:bodyPr>
          <a:lstStyle/>
          <a:p>
            <a:r>
              <a:rPr lang="en-GB" b="1" u="sng" dirty="0" smtClean="0"/>
              <a:t>Journalism</a:t>
            </a:r>
          </a:p>
          <a:p>
            <a:endParaRPr lang="en-GB" b="1" u="sng" dirty="0" smtClean="0"/>
          </a:p>
          <a:p>
            <a:r>
              <a:rPr lang="en-GB" dirty="0" smtClean="0"/>
              <a:t>Opening paragraph – Publication, Interviewee, Audience</a:t>
            </a:r>
          </a:p>
          <a:p>
            <a:r>
              <a:rPr lang="en-GB" dirty="0" smtClean="0"/>
              <a:t>Lexis – word classes, poly &amp; mono, taboo, slang, sub spec, </a:t>
            </a:r>
            <a:r>
              <a:rPr lang="en-GB" dirty="0" smtClean="0"/>
              <a:t>idiolect, </a:t>
            </a:r>
            <a:r>
              <a:rPr lang="en-GB" smtClean="0"/>
              <a:t>inquits</a:t>
            </a:r>
            <a:endParaRPr lang="en-GB" dirty="0" smtClean="0"/>
          </a:p>
          <a:p>
            <a:r>
              <a:rPr lang="en-GB" dirty="0" smtClean="0"/>
              <a:t>Grammar – Speech representation types</a:t>
            </a:r>
          </a:p>
          <a:p>
            <a:r>
              <a:rPr lang="en-GB" dirty="0" smtClean="0"/>
              <a:t>Discourse – Structure</a:t>
            </a:r>
          </a:p>
          <a:p>
            <a:r>
              <a:rPr lang="en-GB" dirty="0" smtClean="0"/>
              <a:t>Pragmatics – Authorial Intervention,  Angle</a:t>
            </a:r>
          </a:p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u="sng" dirty="0" smtClean="0"/>
              <a:t>Narrative</a:t>
            </a:r>
          </a:p>
          <a:p>
            <a:endParaRPr lang="en-GB" dirty="0" smtClean="0"/>
          </a:p>
          <a:p>
            <a:r>
              <a:rPr lang="en-GB" dirty="0" smtClean="0"/>
              <a:t>Opening paragraph – </a:t>
            </a:r>
          </a:p>
          <a:p>
            <a:r>
              <a:rPr lang="en-GB" dirty="0" smtClean="0"/>
              <a:t>Style model, Topic choice, Audience</a:t>
            </a:r>
          </a:p>
          <a:p>
            <a:r>
              <a:rPr lang="en-GB" dirty="0" smtClean="0"/>
              <a:t> Lexis – word classes, poly &amp; mono, taboo, slang, sub spec, showing</a:t>
            </a:r>
          </a:p>
          <a:p>
            <a:r>
              <a:rPr lang="en-GB" dirty="0" smtClean="0"/>
              <a:t>Grammar - Syntax, SVOAC, Sentence length and function, perspective</a:t>
            </a:r>
          </a:p>
          <a:p>
            <a:r>
              <a:rPr lang="en-GB" dirty="0" smtClean="0"/>
              <a:t>Discourse – chronology, open and close techniques, </a:t>
            </a:r>
            <a:r>
              <a:rPr lang="en-GB" dirty="0" err="1" smtClean="0"/>
              <a:t>Labov’s</a:t>
            </a:r>
            <a:r>
              <a:rPr lang="en-GB" dirty="0" smtClean="0"/>
              <a:t> structure, inciting moment</a:t>
            </a:r>
          </a:p>
          <a:p>
            <a:r>
              <a:rPr lang="en-GB" dirty="0" smtClean="0"/>
              <a:t>Pragmatics – human limitation, voice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Finally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Reduce this so it says the same thing in a more concise manner:</a:t>
            </a:r>
          </a:p>
          <a:p>
            <a:endParaRPr lang="en-GB" dirty="0" smtClean="0"/>
          </a:p>
          <a:p>
            <a:r>
              <a:rPr lang="en-GB" dirty="0" smtClean="0"/>
              <a:t>I have chosen to include more free indirect speech </a:t>
            </a:r>
            <a:r>
              <a:rPr lang="en-GB" dirty="0" err="1" smtClean="0"/>
              <a:t>speech</a:t>
            </a:r>
            <a:r>
              <a:rPr lang="en-GB" dirty="0" smtClean="0"/>
              <a:t> to show how much the journalist admires the interviewee, for example “she clearly believes wholeheartedly in what she does for a living”.  This means that we also see the journalist’s point of view as well as the teacher’s and it is obvious that she is painting her in a thorough, conscientious and diligent light.</a:t>
            </a:r>
          </a:p>
          <a:p>
            <a:endParaRPr lang="en-GB" dirty="0" smtClean="0"/>
          </a:p>
          <a:p>
            <a:r>
              <a:rPr lang="en-GB" dirty="0" smtClean="0"/>
              <a:t>Reduce this to </a:t>
            </a:r>
            <a:r>
              <a:rPr lang="en-GB" smtClean="0"/>
              <a:t>35 words.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764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If you were faced with this extract from a journalism interview, what would you comment 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348880"/>
            <a:ext cx="8229600" cy="3808080"/>
          </a:xfrm>
        </p:spPr>
        <p:txBody>
          <a:bodyPr/>
          <a:lstStyle/>
          <a:p>
            <a:r>
              <a:rPr lang="en-GB" dirty="0" smtClean="0"/>
              <a:t>She reverently commented on his special influence on her life, blushing as she exposed her true feelings.</a:t>
            </a:r>
          </a:p>
          <a:p>
            <a:endParaRPr lang="en-GB" dirty="0" smtClean="0"/>
          </a:p>
          <a:p>
            <a:r>
              <a:rPr lang="en-GB" dirty="0" smtClean="0"/>
              <a:t>Changed from:“Yeah he’s taught me loads – I owe him my current happiness”.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She reverently commented on his special influence on her life, blushing as she exposed her true feelings.</a:t>
            </a:r>
          </a:p>
          <a:p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rot="16200000" flipH="1">
            <a:off x="1511660" y="2168860"/>
            <a:ext cx="79208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6200000" flipH="1">
            <a:off x="3023828" y="2168860"/>
            <a:ext cx="79208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6200000" flipH="1">
            <a:off x="6408204" y="2168860"/>
            <a:ext cx="79208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H="1">
            <a:off x="5040052" y="2168860"/>
            <a:ext cx="79208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 flipH="1" flipV="1">
            <a:off x="1403648" y="4005064"/>
            <a:ext cx="144016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27584" y="162880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Use of adverb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211960" y="1556792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Use of adjective/</a:t>
            </a:r>
          </a:p>
          <a:p>
            <a:r>
              <a:rPr lang="en-GB" dirty="0" smtClean="0"/>
              <a:t>complement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627784" y="177281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NRSA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580112" y="1556792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Choice of abstract noun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043608" y="501317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Choice of verb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 rot="16200000" flipV="1">
            <a:off x="2951820" y="4041068"/>
            <a:ext cx="172819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707904" y="515719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Use of </a:t>
            </a:r>
            <a:r>
              <a:rPr lang="en-GB" dirty="0" err="1" smtClean="0"/>
              <a:t>inquit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764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If you were faced with this extract from a piece of narrative writing, what would you comment 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348880"/>
            <a:ext cx="8229600" cy="3808080"/>
          </a:xfrm>
        </p:spPr>
        <p:txBody>
          <a:bodyPr/>
          <a:lstStyle/>
          <a:p>
            <a:r>
              <a:rPr lang="en-GB" dirty="0" smtClean="0"/>
              <a:t>Her cheeks flamed with a violence which ignited her whole - usually pale – face, and made its way to her eyes, leaving the guilt in the distraught green pools for all to see.</a:t>
            </a:r>
          </a:p>
          <a:p>
            <a:endParaRPr lang="en-GB" dirty="0" smtClean="0"/>
          </a:p>
          <a:p>
            <a:r>
              <a:rPr lang="en-GB" dirty="0" smtClean="0"/>
              <a:t>Changed from:  “And I could feel myself going red, and that’s not like me, </a:t>
            </a:r>
            <a:r>
              <a:rPr lang="en-GB" dirty="0" err="1" smtClean="0"/>
              <a:t>cos</a:t>
            </a:r>
            <a:r>
              <a:rPr lang="en-GB" dirty="0" smtClean="0"/>
              <a:t> I don’t often do that.  It must’ve been dead obvious that I’d done it!”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Her cheeks flamed with a violence which ignited her whole - usually pale – face, and made its way to her eyes, leaving the guilt in the distraught green pools for all to see.</a:t>
            </a:r>
          </a:p>
          <a:p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rot="16200000" flipH="1">
            <a:off x="1943708" y="2096852"/>
            <a:ext cx="79208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203848" y="1988840"/>
            <a:ext cx="115212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6516216" y="2060848"/>
            <a:ext cx="108012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V="1">
            <a:off x="7020272" y="4437112"/>
            <a:ext cx="1152128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 flipH="1" flipV="1">
            <a:off x="1403648" y="4005064"/>
            <a:ext cx="144016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87624" y="148478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Use of verb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876256" y="4941168"/>
            <a:ext cx="13681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Human limitation – hiding from reader who and what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627784" y="1556792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Metaphorical showing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660232" y="12687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metaphorical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043608" y="5013176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Interesting punctuation - hyphens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 rot="16200000" flipV="1">
            <a:off x="3995936" y="4293096"/>
            <a:ext cx="108012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707904" y="494116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personification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Now write a short paragraph to comment on the effect of the lexis used in this extract: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err="1" smtClean="0"/>
              <a:t>Dita</a:t>
            </a:r>
            <a:r>
              <a:rPr lang="en-GB" dirty="0" smtClean="0"/>
              <a:t> Von </a:t>
            </a:r>
            <a:r>
              <a:rPr lang="en-GB" dirty="0" err="1" smtClean="0"/>
              <a:t>Teese</a:t>
            </a:r>
            <a:r>
              <a:rPr lang="en-GB" dirty="0" smtClean="0"/>
              <a:t>:</a:t>
            </a:r>
          </a:p>
          <a:p>
            <a:endParaRPr lang="en-GB" dirty="0" smtClean="0"/>
          </a:p>
          <a:p>
            <a:r>
              <a:rPr lang="en-GB" dirty="0" smtClean="0"/>
              <a:t>I’ve worked in some of those crappy clubs.  It hasn’t always been champagne and flowers and rhinestones in my dressing room, and people giving me accolades.</a:t>
            </a:r>
          </a:p>
          <a:p>
            <a:endParaRPr lang="en-GB" dirty="0" smtClean="0"/>
          </a:p>
          <a:p>
            <a:r>
              <a:rPr lang="en-GB" dirty="0" smtClean="0"/>
              <a:t>Comment on why you (the journalist) have chosen to include 2 of the examples of lexis from this free direct speech of </a:t>
            </a:r>
            <a:r>
              <a:rPr lang="en-GB" dirty="0" err="1" smtClean="0"/>
              <a:t>Dita’s</a:t>
            </a:r>
            <a:r>
              <a:rPr lang="en-GB" dirty="0" smtClean="0"/>
              <a:t> and what it shows about her and the angle you were trying to create.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238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Now write a short paragraph to comment on the effect of the grammar used in this extract: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8229600" cy="4600168"/>
          </a:xfrm>
        </p:spPr>
        <p:txBody>
          <a:bodyPr>
            <a:normAutofit/>
          </a:bodyPr>
          <a:lstStyle/>
          <a:p>
            <a:r>
              <a:rPr lang="en-GB" dirty="0" smtClean="0"/>
              <a:t>Narrative writing:</a:t>
            </a:r>
          </a:p>
          <a:p>
            <a:endParaRPr lang="en-GB" dirty="0" smtClean="0"/>
          </a:p>
          <a:p>
            <a:r>
              <a:rPr lang="en-GB" dirty="0" err="1" smtClean="0"/>
              <a:t>Conradin</a:t>
            </a:r>
            <a:r>
              <a:rPr lang="en-GB" dirty="0" smtClean="0"/>
              <a:t> shut his lips tight, but the Woman ransacked his bedroom till she found the carefully hidden key, and forthwith marched down to the shed to complete her discovery.</a:t>
            </a:r>
          </a:p>
          <a:p>
            <a:endParaRPr lang="en-GB" dirty="0" smtClean="0"/>
          </a:p>
          <a:p>
            <a:r>
              <a:rPr lang="en-GB" dirty="0" smtClean="0"/>
              <a:t>Comment on why you (the writer) have chosen to include 2 of the examples of grammar and what it shows about the characters and tone you were trying to create.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Looking at two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There are two examples of commentaries, </a:t>
            </a:r>
          </a:p>
          <a:p>
            <a:r>
              <a:rPr lang="en-GB" dirty="0" smtClean="0"/>
              <a:t>Journalism p110-1: which relates to version B of the interview on page 109</a:t>
            </a:r>
          </a:p>
          <a:p>
            <a:r>
              <a:rPr lang="en-GB" dirty="0" smtClean="0"/>
              <a:t>Narrative Writing p127: which relates to the story on page 124.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Choosing the one which you are doing, sit with someone else who is also doing that genre and see if you can improve one of the paragraphs using the </a:t>
            </a:r>
            <a:r>
              <a:rPr lang="en-GB" dirty="0" err="1" smtClean="0"/>
              <a:t>markscheme</a:t>
            </a:r>
            <a:r>
              <a:rPr lang="en-GB" dirty="0" smtClean="0"/>
              <a:t> on the next slide as a starting point.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Commentary </a:t>
            </a:r>
            <a:r>
              <a:rPr lang="en-GB" dirty="0" err="1" smtClean="0"/>
              <a:t>markscheme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21219" t="19622" r="19064" b="49136"/>
          <a:stretch>
            <a:fillRect/>
          </a:stretch>
        </p:blipFill>
        <p:spPr bwMode="auto">
          <a:xfrm>
            <a:off x="683568" y="1340768"/>
            <a:ext cx="7280697" cy="238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 l="21219" t="53524" r="19183" b="16190"/>
          <a:stretch>
            <a:fillRect/>
          </a:stretch>
        </p:blipFill>
        <p:spPr bwMode="auto">
          <a:xfrm>
            <a:off x="755576" y="4005064"/>
            <a:ext cx="720080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136</TotalTime>
  <Words>837</Words>
  <Application>Microsoft Office PowerPoint</Application>
  <PresentationFormat>On-screen Show (4:3)</PresentationFormat>
  <Paragraphs>87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Origin</vt:lpstr>
      <vt:lpstr>Writing commentaries</vt:lpstr>
      <vt:lpstr>If you were faced with this extract from a journalism interview, what would you comment on?</vt:lpstr>
      <vt:lpstr>Slide 3</vt:lpstr>
      <vt:lpstr>If you were faced with this extract from a piece of narrative writing, what would you comment on?</vt:lpstr>
      <vt:lpstr>Slide 5</vt:lpstr>
      <vt:lpstr>Now write a short paragraph to comment on the effect of the lexis used in this extract:</vt:lpstr>
      <vt:lpstr>Now write a short paragraph to comment on the effect of the grammar used in this extract:</vt:lpstr>
      <vt:lpstr>Looking at two examples</vt:lpstr>
      <vt:lpstr>Commentary markscheme</vt:lpstr>
      <vt:lpstr>Have a look at your own work</vt:lpstr>
      <vt:lpstr>Check list for your 500 word commentary (minus quotes):</vt:lpstr>
      <vt:lpstr>Finally</vt:lpstr>
    </vt:vector>
  </TitlesOfParts>
  <Company>RMBC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commentaries</dc:title>
  <dc:creator>kwalker</dc:creator>
  <cp:lastModifiedBy>kwalker</cp:lastModifiedBy>
  <cp:revision>12</cp:revision>
  <dcterms:created xsi:type="dcterms:W3CDTF">2011-02-01T13:40:09Z</dcterms:created>
  <dcterms:modified xsi:type="dcterms:W3CDTF">2011-02-14T11:23:38Z</dcterms:modified>
</cp:coreProperties>
</file>