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060E814-5D35-4D8F-B75E-5FA65756FEF8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D584B2A-3868-4B19-8BF1-8F57E439E9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Journalism Interviews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L.O.  To become familiar with the genre, techniques used and some key terms 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Free Direct Speech is being used...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...in the interview with </a:t>
            </a:r>
            <a:r>
              <a:rPr lang="en-GB" dirty="0" err="1" smtClean="0"/>
              <a:t>Dita</a:t>
            </a:r>
            <a:r>
              <a:rPr lang="en-GB" dirty="0" smtClean="0"/>
              <a:t> Von </a:t>
            </a:r>
            <a:r>
              <a:rPr lang="en-GB" dirty="0" err="1" smtClean="0"/>
              <a:t>Teese</a:t>
            </a:r>
            <a:r>
              <a:rPr lang="en-GB" dirty="0" smtClean="0"/>
              <a:t> on page 100.  </a:t>
            </a:r>
          </a:p>
          <a:p>
            <a:r>
              <a:rPr lang="en-GB" dirty="0" smtClean="0"/>
              <a:t>What effect does this give?</a:t>
            </a:r>
          </a:p>
          <a:p>
            <a:endParaRPr lang="en-GB" dirty="0" smtClean="0"/>
          </a:p>
          <a:p>
            <a:r>
              <a:rPr lang="en-GB" dirty="0" smtClean="0"/>
              <a:t>What is wrong with question 3?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This is harder to control and the only type of authorial intervention that you can have is in your choice of question.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speech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Is also difficult to control, as it comes straight from the horse’s mouth.</a:t>
            </a:r>
          </a:p>
          <a:p>
            <a:endParaRPr lang="en-GB" dirty="0" smtClean="0"/>
          </a:p>
          <a:p>
            <a:r>
              <a:rPr lang="en-GB" dirty="0" smtClean="0"/>
              <a:t>However, your choice of </a:t>
            </a:r>
            <a:r>
              <a:rPr lang="en-GB" b="1" u="sng" dirty="0" err="1" smtClean="0"/>
              <a:t>inquit</a:t>
            </a:r>
            <a:r>
              <a:rPr lang="en-GB" dirty="0" smtClean="0"/>
              <a:t> and </a:t>
            </a:r>
            <a:r>
              <a:rPr lang="en-GB" b="1" u="sng" dirty="0" smtClean="0"/>
              <a:t>narrative report of action</a:t>
            </a:r>
            <a:r>
              <a:rPr lang="en-GB" dirty="0" smtClean="0"/>
              <a:t> have a major bearing on how the interviewee is perceived and can influence the tone and outcome of the interview.</a:t>
            </a:r>
          </a:p>
          <a:p>
            <a:endParaRPr lang="en-GB" b="1" u="sng" dirty="0" smtClean="0"/>
          </a:p>
          <a:p>
            <a:endParaRPr lang="en-GB" b="1" u="sng" dirty="0" smtClean="0"/>
          </a:p>
          <a:p>
            <a:r>
              <a:rPr lang="en-GB" dirty="0" smtClean="0"/>
              <a:t>Look at the two interviews on page 101.  How do the writers make use of </a:t>
            </a:r>
            <a:r>
              <a:rPr lang="en-GB" dirty="0" err="1" smtClean="0"/>
              <a:t>Inquits</a:t>
            </a:r>
            <a:r>
              <a:rPr lang="en-GB" dirty="0" smtClean="0"/>
              <a:t>, NRA’s and NRSA’s?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/>
          <a:lstStyle/>
          <a:p>
            <a:r>
              <a:rPr lang="en-GB" dirty="0" smtClean="0"/>
              <a:t>Indirect Speech and free Indirect Speech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Read the info on page 102, then turn these two phrases into Indirect Speech and the Free Indirect Speech.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“I hate being late – it makes me feel unprofessional” she said.</a:t>
            </a:r>
          </a:p>
          <a:p>
            <a:endParaRPr lang="en-GB" dirty="0" smtClean="0"/>
          </a:p>
          <a:p>
            <a:r>
              <a:rPr lang="en-GB" dirty="0" smtClean="0"/>
              <a:t>“I don’t believe in the Coalition; they make me feel nauseous” he replied.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Look at the four NRAs on page 103.</a:t>
            </a:r>
          </a:p>
          <a:p>
            <a:endParaRPr lang="en-GB" dirty="0" smtClean="0"/>
          </a:p>
          <a:p>
            <a:r>
              <a:rPr lang="en-GB" dirty="0" smtClean="0"/>
              <a:t>What do you think is going on pragmatically?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Choose your own NRA and get your partner to work out what the person is feeling.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Look at the interview with Graham Norton on page 102.</a:t>
            </a:r>
          </a:p>
          <a:p>
            <a:r>
              <a:rPr lang="en-GB" dirty="0" smtClean="0"/>
              <a:t>The writer uses a combination of free direct speech, free indirect speech and narrative report of the speech act.</a:t>
            </a:r>
          </a:p>
          <a:p>
            <a:endParaRPr lang="en-GB" dirty="0" smtClean="0"/>
          </a:p>
          <a:p>
            <a:r>
              <a:rPr lang="en-GB" dirty="0" smtClean="0"/>
              <a:t>Try to write down exactly what Graham and the Interviewer said for the parts which are underlined.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Now read the Journalism Interviews you have been given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 pairs, rank them from best to worst.</a:t>
            </a:r>
          </a:p>
          <a:p>
            <a:endParaRPr lang="en-GB" dirty="0" smtClean="0"/>
          </a:p>
          <a:p>
            <a:r>
              <a:rPr lang="en-GB" dirty="0" smtClean="0"/>
              <a:t>Decide what the interviewer’s angle was (see page 106 and fill in key terms sheet).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Now, using the </a:t>
            </a:r>
            <a:r>
              <a:rPr lang="en-GB" dirty="0" err="1" smtClean="0"/>
              <a:t>markscheme</a:t>
            </a:r>
            <a:r>
              <a:rPr lang="en-GB" dirty="0" smtClean="0"/>
              <a:t>, attempt to give a mark to each interview for AO1 /5, AO2 /5 and AO4 /20.</a:t>
            </a:r>
          </a:p>
          <a:p>
            <a:endParaRPr lang="en-GB" dirty="0" smtClean="0"/>
          </a:p>
          <a:p>
            <a:r>
              <a:rPr lang="en-GB" dirty="0" smtClean="0"/>
              <a:t>Be ready to justify your marks.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Do you agree with the examiner’s feedback?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Look at the two versions of an interview with an American comedienne who now lives in Sheffield on pages 108-9.</a:t>
            </a:r>
          </a:p>
          <a:p>
            <a:endParaRPr lang="en-GB" dirty="0" smtClean="0"/>
          </a:p>
          <a:p>
            <a:r>
              <a:rPr lang="en-GB" dirty="0" smtClean="0"/>
              <a:t>Which do you prefer?  </a:t>
            </a:r>
          </a:p>
          <a:p>
            <a:r>
              <a:rPr lang="en-GB" dirty="0" smtClean="0"/>
              <a:t>Then look at the feedback at the bottom of page 109.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Now, for the last 5 minutes try and think up three ideas of people who you could interview.</a:t>
            </a:r>
          </a:p>
          <a:p>
            <a:endParaRPr lang="en-GB" dirty="0" smtClean="0"/>
          </a:p>
          <a:p>
            <a:r>
              <a:rPr lang="en-GB" dirty="0" smtClean="0"/>
              <a:t>They do not have to be famous, but they must have an interesting job, experiences or opinions.</a:t>
            </a:r>
          </a:p>
          <a:p>
            <a:endParaRPr lang="en-GB" dirty="0" smtClean="0"/>
          </a:p>
          <a:p>
            <a:r>
              <a:rPr lang="en-GB" dirty="0" smtClean="0"/>
              <a:t>It must be a real interview, which you plan the questions for and record </a:t>
            </a:r>
            <a:r>
              <a:rPr lang="en-GB" smtClean="0"/>
              <a:t>the answers.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64704"/>
          </a:xfrm>
        </p:spPr>
        <p:txBody>
          <a:bodyPr>
            <a:normAutofit/>
          </a:bodyPr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715200" cy="54212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A national newspaper is doing a special feature on youth today.   Find out as much as you can about the life, opinions, interests and habits of your interviewee. </a:t>
            </a:r>
          </a:p>
          <a:p>
            <a:endParaRPr lang="en-US" dirty="0" smtClean="0"/>
          </a:p>
          <a:p>
            <a:r>
              <a:rPr lang="en-US" dirty="0" smtClean="0"/>
              <a:t>In pairs, you will conduct five minute interviews.  </a:t>
            </a:r>
          </a:p>
          <a:p>
            <a:endParaRPr lang="en-US" dirty="0" smtClean="0"/>
          </a:p>
          <a:p>
            <a:r>
              <a:rPr lang="en-US" dirty="0" smtClean="0"/>
              <a:t>Decide on who will be the interviewer and who will be the interviewee.</a:t>
            </a:r>
          </a:p>
          <a:p>
            <a:endParaRPr lang="en-US" dirty="0" smtClean="0"/>
          </a:p>
          <a:p>
            <a:r>
              <a:rPr lang="en-US" dirty="0" smtClean="0"/>
              <a:t>Interviewer:  think of 5 or 6 questions (open and closed), some prompts, and a couple of alternative </a:t>
            </a:r>
            <a:r>
              <a:rPr lang="en-US" dirty="0" err="1" smtClean="0"/>
              <a:t>qs</a:t>
            </a:r>
            <a:r>
              <a:rPr lang="en-US" dirty="0" smtClean="0"/>
              <a:t>.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Interviewee:  decide what details you will share about your life, interests, habits and opinions on youth issues.</a:t>
            </a:r>
          </a:p>
          <a:p>
            <a:pPr>
              <a:buNone/>
            </a:pPr>
            <a:endParaRPr lang="en-GB" dirty="0" smtClean="0"/>
          </a:p>
          <a:p>
            <a:r>
              <a:rPr lang="en-US" b="1" u="sng" dirty="0" smtClean="0"/>
              <a:t>Either record of make notes of the answers.</a:t>
            </a:r>
            <a:endParaRPr lang="en-GB" b="1" u="sng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worked best?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Open or closed questions?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Fill in the definitions of these terms on your key terms sheet from the info on page 104.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There are 5 main influences on an interview.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purpose/function</a:t>
            </a:r>
          </a:p>
          <a:p>
            <a:r>
              <a:rPr lang="en-GB" dirty="0" smtClean="0"/>
              <a:t>The writer</a:t>
            </a:r>
          </a:p>
          <a:p>
            <a:r>
              <a:rPr lang="en-GB" dirty="0" smtClean="0"/>
              <a:t>The interviewee</a:t>
            </a:r>
          </a:p>
          <a:p>
            <a:r>
              <a:rPr lang="en-GB" dirty="0" smtClean="0"/>
              <a:t>The audience and tenor</a:t>
            </a:r>
          </a:p>
          <a:p>
            <a:r>
              <a:rPr lang="en-GB" dirty="0" smtClean="0"/>
              <a:t>The publication/mode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How do these 5 factors influence interviews?</a:t>
            </a:r>
          </a:p>
          <a:p>
            <a:endParaRPr lang="en-GB" dirty="0" smtClean="0"/>
          </a:p>
          <a:p>
            <a:r>
              <a:rPr lang="en-GB" dirty="0" smtClean="0"/>
              <a:t>Now look at the 3 interview extracts A, B and C on pages 96-7.  How do these 5 factors influence the </a:t>
            </a:r>
            <a:r>
              <a:rPr lang="en-GB" b="1" u="sng" dirty="0" smtClean="0"/>
              <a:t>tone and content </a:t>
            </a:r>
            <a:r>
              <a:rPr lang="en-GB" dirty="0" smtClean="0"/>
              <a:t>of the interview?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your key terms sheet...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Fill in the </a:t>
            </a:r>
            <a:r>
              <a:rPr lang="en-GB" b="1" u="sng" dirty="0" smtClean="0"/>
              <a:t>definitions</a:t>
            </a:r>
            <a:r>
              <a:rPr lang="en-GB" dirty="0" smtClean="0"/>
              <a:t> and </a:t>
            </a:r>
            <a:r>
              <a:rPr lang="en-GB" b="1" u="sng" dirty="0" smtClean="0"/>
              <a:t>what you must consider</a:t>
            </a:r>
            <a:r>
              <a:rPr lang="en-GB" dirty="0" smtClean="0"/>
              <a:t> when choosing the publication you will write for and the interviewee.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You must remember that you are writing for a publication that already exists.  Therefore you must read and understand the style of that publication.  Keep that in mind when you choose who to interview.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‘Authorial Intervention’ is an important concept in interviews.  See page 98.</a:t>
            </a:r>
          </a:p>
          <a:p>
            <a:endParaRPr lang="en-GB" dirty="0" smtClean="0"/>
          </a:p>
          <a:p>
            <a:r>
              <a:rPr lang="en-GB" dirty="0" smtClean="0"/>
              <a:t>To what extent has the author intervened with the publication of the interviewee’s words on page 98 and 99?</a:t>
            </a:r>
          </a:p>
          <a:p>
            <a:endParaRPr lang="en-GB" dirty="0" smtClean="0"/>
          </a:p>
          <a:p>
            <a:r>
              <a:rPr lang="en-GB" dirty="0" smtClean="0"/>
              <a:t>Why have they done this?</a:t>
            </a:r>
          </a:p>
          <a:p>
            <a:r>
              <a:rPr lang="en-GB" dirty="0" smtClean="0"/>
              <a:t>How did they manage to get this purpose over to their reader?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u="sng" dirty="0" smtClean="0"/>
              <a:t>Fill in your key terms sheet.</a:t>
            </a:r>
            <a:endParaRPr lang="en-GB" b="1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 </a:t>
            </a:r>
            <a:r>
              <a:rPr lang="en-GB" dirty="0" err="1" smtClean="0"/>
              <a:t>Inquit</a:t>
            </a:r>
            <a:r>
              <a:rPr lang="en-GB" dirty="0" smtClean="0"/>
              <a:t> is the choice of verb and adverb which is used to replace ‘said’ and describe ‘how’ it is said.  (Fill in your key terms sheet)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How many alternatives can you think of?</a:t>
            </a:r>
          </a:p>
          <a:p>
            <a:r>
              <a:rPr lang="en-GB" dirty="0" smtClean="0"/>
              <a:t>Categorise them into:</a:t>
            </a:r>
          </a:p>
          <a:p>
            <a:r>
              <a:rPr lang="en-GB" b="1" u="sng" dirty="0" smtClean="0"/>
              <a:t>Positives</a:t>
            </a:r>
            <a:r>
              <a:rPr lang="en-GB" dirty="0" smtClean="0"/>
              <a:t>			</a:t>
            </a:r>
            <a:r>
              <a:rPr lang="en-GB" b="1" u="sng" dirty="0" smtClean="0"/>
              <a:t>Negatives</a:t>
            </a:r>
          </a:p>
          <a:p>
            <a:endParaRPr lang="en-GB" b="1" u="sng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 the use of the 9 </a:t>
            </a:r>
            <a:r>
              <a:rPr lang="en-GB" dirty="0" err="1" smtClean="0"/>
              <a:t>inquits</a:t>
            </a:r>
            <a:r>
              <a:rPr lang="en-GB" dirty="0" smtClean="0"/>
              <a:t> in the box on page 101.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What impressions do they create?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Choose two and add an adverb on to show how it is said and give more information about how the speaker is feeling.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Finally, add a clause to show what the speaker is doing as they make that statement.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Copy the definitions and examples of the different types of speech representation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...into your key terms sheet.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These are the most important tools which you will use when writing up a journalism interview.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118</TotalTime>
  <Words>935</Words>
  <Application>Microsoft Office PowerPoint</Application>
  <PresentationFormat>On-screen Show (4:3)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Oriel</vt:lpstr>
      <vt:lpstr>Journalism Interviews</vt:lpstr>
      <vt:lpstr>Starter</vt:lpstr>
      <vt:lpstr>Which worked best?</vt:lpstr>
      <vt:lpstr>There are 5 main influences on an interview.</vt:lpstr>
      <vt:lpstr>On your key terms sheet...</vt:lpstr>
      <vt:lpstr>Finally</vt:lpstr>
      <vt:lpstr>Starter</vt:lpstr>
      <vt:lpstr>Discuss the use of the 9 inquits in the box on page 101.</vt:lpstr>
      <vt:lpstr>Copy the definitions and examples of the different types of speech representation</vt:lpstr>
      <vt:lpstr>Free Direct Speech is being used...</vt:lpstr>
      <vt:lpstr>Direct speech </vt:lpstr>
      <vt:lpstr>Indirect Speech and free Indirect Speech</vt:lpstr>
      <vt:lpstr>Finally</vt:lpstr>
      <vt:lpstr>Starter</vt:lpstr>
      <vt:lpstr>Now read the Journalism Interviews you have been given</vt:lpstr>
      <vt:lpstr>Feedback</vt:lpstr>
      <vt:lpstr>Finally</vt:lpstr>
    </vt:vector>
  </TitlesOfParts>
  <Company>RMBC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Journalism Interviews</dc:title>
  <dc:creator>kwalker</dc:creator>
  <cp:lastModifiedBy>Rogers</cp:lastModifiedBy>
  <cp:revision>11</cp:revision>
  <dcterms:created xsi:type="dcterms:W3CDTF">2011-01-16T14:37:03Z</dcterms:created>
  <dcterms:modified xsi:type="dcterms:W3CDTF">2011-03-24T12:45:28Z</dcterms:modified>
</cp:coreProperties>
</file>