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0FEF24C-1A50-47A8-8BCC-F649E2AAB1F4}" type="datetimeFigureOut">
              <a:rPr lang="en-GB" smtClean="0"/>
              <a:pPr/>
              <a:t>18/01/2011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F24C-1A50-47A8-8BCC-F649E2AAB1F4}" type="datetimeFigureOut">
              <a:rPr lang="en-GB" smtClean="0"/>
              <a:pPr/>
              <a:t>18/01/2011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F24C-1A50-47A8-8BCC-F649E2AAB1F4}" type="datetimeFigureOut">
              <a:rPr lang="en-GB" smtClean="0"/>
              <a:pPr/>
              <a:t>18/01/2011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0FEF24C-1A50-47A8-8BCC-F649E2AAB1F4}" type="datetimeFigureOut">
              <a:rPr lang="en-GB" smtClean="0"/>
              <a:pPr/>
              <a:t>18/01/2011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0FEF24C-1A50-47A8-8BCC-F649E2AAB1F4}" type="datetimeFigureOut">
              <a:rPr lang="en-GB" smtClean="0"/>
              <a:pPr/>
              <a:t>18/01/2011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F24C-1A50-47A8-8BCC-F649E2AAB1F4}" type="datetimeFigureOut">
              <a:rPr lang="en-GB" smtClean="0"/>
              <a:pPr/>
              <a:t>18/01/2011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F24C-1A50-47A8-8BCC-F649E2AAB1F4}" type="datetimeFigureOut">
              <a:rPr lang="en-GB" smtClean="0"/>
              <a:pPr/>
              <a:t>18/01/2011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FEF24C-1A50-47A8-8BCC-F649E2AAB1F4}" type="datetimeFigureOut">
              <a:rPr lang="en-GB" smtClean="0"/>
              <a:pPr/>
              <a:t>18/01/2011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F24C-1A50-47A8-8BCC-F649E2AAB1F4}" type="datetimeFigureOut">
              <a:rPr lang="en-GB" smtClean="0"/>
              <a:pPr/>
              <a:t>18/01/2011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0FEF24C-1A50-47A8-8BCC-F649E2AAB1F4}" type="datetimeFigureOut">
              <a:rPr lang="en-GB" smtClean="0"/>
              <a:pPr/>
              <a:t>18/01/2011</a:t>
            </a:fld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FEF24C-1A50-47A8-8BCC-F649E2AAB1F4}" type="datetimeFigureOut">
              <a:rPr lang="en-GB" smtClean="0"/>
              <a:pPr/>
              <a:t>18/01/2011</a:t>
            </a:fld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0FEF24C-1A50-47A8-8BCC-F649E2AAB1F4}" type="datetimeFigureOut">
              <a:rPr lang="en-GB" smtClean="0"/>
              <a:pPr/>
              <a:t>18/01/2011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FF43B4C-E32E-49C7-A5F1-CE93EE5CB5B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Narrative Writing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L.O. To become familiar with the genre and learn about the structural differences between oral and written narratives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Split into pairs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One of you will read ‘Black Magic Woman’, the other will read ‘Fishing for Jasmine’.</a:t>
            </a:r>
          </a:p>
          <a:p>
            <a:endParaRPr lang="en-GB" dirty="0" smtClean="0"/>
          </a:p>
          <a:p>
            <a:r>
              <a:rPr lang="en-GB" dirty="0" smtClean="0"/>
              <a:t>Annotate the following things:</a:t>
            </a:r>
          </a:p>
          <a:p>
            <a:r>
              <a:rPr lang="en-GB" dirty="0" smtClean="0"/>
              <a:t>As you read it, identify the beginning and ending techniques.</a:t>
            </a:r>
          </a:p>
          <a:p>
            <a:endParaRPr lang="en-GB" dirty="0" smtClean="0"/>
          </a:p>
          <a:p>
            <a:r>
              <a:rPr lang="en-GB" dirty="0" smtClean="0"/>
              <a:t>Find where the Inciting Moment (p122) occurs.</a:t>
            </a:r>
          </a:p>
          <a:p>
            <a:endParaRPr lang="en-GB" dirty="0" smtClean="0"/>
          </a:p>
          <a:p>
            <a:r>
              <a:rPr lang="en-GB" dirty="0" smtClean="0"/>
              <a:t>Are they told in an </a:t>
            </a:r>
            <a:r>
              <a:rPr lang="en-GB" dirty="0" err="1" smtClean="0"/>
              <a:t>anachronic</a:t>
            </a:r>
            <a:r>
              <a:rPr lang="en-GB" dirty="0" smtClean="0"/>
              <a:t> or chronological style (p116)?</a:t>
            </a:r>
          </a:p>
          <a:p>
            <a:endParaRPr lang="en-GB" dirty="0" smtClean="0"/>
          </a:p>
          <a:p>
            <a:r>
              <a:rPr lang="en-GB" dirty="0" smtClean="0"/>
              <a:t>Now feedback to your partner and show them what you have found.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Look at the first couple of paragraphs of each 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Both are written in </a:t>
            </a:r>
            <a:r>
              <a:rPr lang="en-GB" dirty="0" smtClean="0">
                <a:solidFill>
                  <a:schemeClr val="accent1"/>
                </a:solidFill>
              </a:rPr>
              <a:t>First Person</a:t>
            </a:r>
            <a:r>
              <a:rPr lang="en-GB" dirty="0" smtClean="0"/>
              <a:t>.</a:t>
            </a:r>
          </a:p>
          <a:p>
            <a:r>
              <a:rPr lang="en-GB" dirty="0" smtClean="0"/>
              <a:t>What are the </a:t>
            </a:r>
            <a:r>
              <a:rPr lang="en-GB" dirty="0" smtClean="0">
                <a:solidFill>
                  <a:schemeClr val="accent1"/>
                </a:solidFill>
              </a:rPr>
              <a:t>Human Limitations</a:t>
            </a:r>
            <a:r>
              <a:rPr lang="en-GB" dirty="0" smtClean="0"/>
              <a:t>?  In other words what is the narrator not telling us?</a:t>
            </a:r>
          </a:p>
          <a:p>
            <a:r>
              <a:rPr lang="en-GB" dirty="0" smtClean="0"/>
              <a:t>Summarise the style of </a:t>
            </a:r>
            <a:r>
              <a:rPr lang="en-GB" dirty="0" smtClean="0">
                <a:solidFill>
                  <a:schemeClr val="accent1"/>
                </a:solidFill>
              </a:rPr>
              <a:t>Voice</a:t>
            </a:r>
            <a:r>
              <a:rPr lang="en-GB" dirty="0" smtClean="0"/>
              <a:t> in the story you looked at.</a:t>
            </a:r>
          </a:p>
          <a:p>
            <a:endParaRPr lang="en-GB" dirty="0" smtClean="0"/>
          </a:p>
          <a:p>
            <a:r>
              <a:rPr lang="en-GB" dirty="0" smtClean="0"/>
              <a:t>Now, transform those first two paragraphs in the story of your choice into </a:t>
            </a:r>
            <a:r>
              <a:rPr lang="en-GB" dirty="0" smtClean="0">
                <a:solidFill>
                  <a:schemeClr val="accent1"/>
                </a:solidFill>
              </a:rPr>
              <a:t>third person, omniscient narrator</a:t>
            </a:r>
            <a:r>
              <a:rPr lang="en-GB" dirty="0" smtClean="0"/>
              <a:t> perspective.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Fill in the definitions of:</a:t>
            </a:r>
          </a:p>
          <a:p>
            <a:endParaRPr lang="en-GB" dirty="0" smtClean="0"/>
          </a:p>
          <a:p>
            <a:r>
              <a:rPr lang="en-GB" dirty="0" smtClean="0"/>
              <a:t>Chronology</a:t>
            </a:r>
          </a:p>
          <a:p>
            <a:r>
              <a:rPr lang="en-GB" dirty="0" err="1" smtClean="0"/>
              <a:t>Anachrony</a:t>
            </a:r>
            <a:endParaRPr lang="en-GB" dirty="0" smtClean="0"/>
          </a:p>
          <a:p>
            <a:r>
              <a:rPr lang="en-GB" dirty="0" smtClean="0"/>
              <a:t>Inciting Moment</a:t>
            </a:r>
          </a:p>
          <a:p>
            <a:r>
              <a:rPr lang="en-GB" dirty="0" smtClean="0"/>
              <a:t>First Person narrative</a:t>
            </a:r>
          </a:p>
          <a:p>
            <a:r>
              <a:rPr lang="en-GB" dirty="0" smtClean="0"/>
              <a:t>Voice</a:t>
            </a:r>
          </a:p>
          <a:p>
            <a:r>
              <a:rPr lang="en-GB" dirty="0" smtClean="0"/>
              <a:t>Human Limitation</a:t>
            </a:r>
          </a:p>
          <a:p>
            <a:r>
              <a:rPr lang="en-GB" dirty="0" smtClean="0"/>
              <a:t>Third Person narrative</a:t>
            </a:r>
          </a:p>
          <a:p>
            <a:r>
              <a:rPr lang="en-GB" dirty="0" smtClean="0"/>
              <a:t>Omniscient narrator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On your key terms sheet.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Read the oral narrative on pages 120-121.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Then read the four different openings on page 122.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Which techniques are used:</a:t>
            </a:r>
          </a:p>
          <a:p>
            <a:r>
              <a:rPr lang="en-GB" dirty="0" smtClean="0"/>
              <a:t>Perspective</a:t>
            </a:r>
          </a:p>
          <a:p>
            <a:r>
              <a:rPr lang="en-GB" dirty="0" smtClean="0"/>
              <a:t>Showing/telling</a:t>
            </a:r>
          </a:p>
          <a:p>
            <a:r>
              <a:rPr lang="en-GB" dirty="0" smtClean="0"/>
              <a:t>Opening</a:t>
            </a:r>
          </a:p>
          <a:p>
            <a:r>
              <a:rPr lang="en-GB" dirty="0" smtClean="0"/>
              <a:t>Which of the four inciting moments listed on page 122 does each of A-D seem to reveal?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chemeClr val="accent1"/>
                </a:solidFill>
              </a:rPr>
              <a:t>Which is best in your opinion?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Now read the oral narrative you have been given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Identify </a:t>
            </a:r>
            <a:r>
              <a:rPr lang="en-GB" dirty="0" err="1" smtClean="0"/>
              <a:t>Labov’s</a:t>
            </a:r>
            <a:r>
              <a:rPr lang="en-GB" dirty="0" smtClean="0"/>
              <a:t> oral narrative structure:</a:t>
            </a:r>
          </a:p>
          <a:p>
            <a:r>
              <a:rPr lang="en-GB" dirty="0" smtClean="0"/>
              <a:t>Abstract</a:t>
            </a:r>
          </a:p>
          <a:p>
            <a:r>
              <a:rPr lang="en-GB" dirty="0" smtClean="0"/>
              <a:t>Orientation</a:t>
            </a:r>
          </a:p>
          <a:p>
            <a:r>
              <a:rPr lang="en-GB" dirty="0" smtClean="0"/>
              <a:t>Complicating Action</a:t>
            </a:r>
          </a:p>
          <a:p>
            <a:r>
              <a:rPr lang="en-GB" dirty="0" smtClean="0"/>
              <a:t>Evaluation</a:t>
            </a:r>
          </a:p>
          <a:p>
            <a:r>
              <a:rPr lang="en-GB" dirty="0" smtClean="0"/>
              <a:t>Resolution</a:t>
            </a:r>
          </a:p>
          <a:p>
            <a:r>
              <a:rPr lang="en-GB" dirty="0" smtClean="0"/>
              <a:t>Coda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Now read the Written narratives that go with the oral stories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In pairs, rank them from best to worst.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Now, using the </a:t>
            </a:r>
            <a:r>
              <a:rPr lang="en-GB" dirty="0" err="1" smtClean="0"/>
              <a:t>markscheme</a:t>
            </a:r>
            <a:r>
              <a:rPr lang="en-GB" dirty="0" smtClean="0"/>
              <a:t>, attempt to give a mark to each narrative for AO1 /5, AO2 /5 and AO4 /20.</a:t>
            </a:r>
          </a:p>
          <a:p>
            <a:endParaRPr lang="en-GB" dirty="0" smtClean="0"/>
          </a:p>
          <a:p>
            <a:r>
              <a:rPr lang="en-GB" dirty="0" smtClean="0"/>
              <a:t>Be ready to justify your marks.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Do you agree with the examiner’s feedback.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Now, for the last 5 minutes try and think up three ideas for an oral narrative that you could tell, or that you could ask a parent, friend, relative to tell.</a:t>
            </a:r>
          </a:p>
          <a:p>
            <a:endParaRPr lang="en-GB" dirty="0" smtClean="0"/>
          </a:p>
          <a:p>
            <a:r>
              <a:rPr lang="en-GB" dirty="0" smtClean="0"/>
              <a:t>It doesn’t have to be your story, but it does have to start </a:t>
            </a:r>
            <a:r>
              <a:rPr lang="en-GB" smtClean="0"/>
              <a:t>off orally.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 pairs or threes:</a:t>
            </a:r>
          </a:p>
          <a:p>
            <a:endParaRPr lang="en-GB" dirty="0" smtClean="0"/>
          </a:p>
          <a:p>
            <a:r>
              <a:rPr lang="en-GB" dirty="0" smtClean="0"/>
              <a:t>Tell the other(s) a story of something which happened to you when you were a child – it can be something very ordinary or extraordinary – it doesn’t matter.</a:t>
            </a:r>
          </a:p>
          <a:p>
            <a:endParaRPr lang="en-GB" dirty="0" smtClean="0"/>
          </a:p>
          <a:p>
            <a:r>
              <a:rPr lang="en-GB" dirty="0" smtClean="0"/>
              <a:t>Think about your experiences at school, your siblings, games etc.</a:t>
            </a:r>
          </a:p>
          <a:p>
            <a:endParaRPr lang="en-GB" dirty="0" smtClean="0"/>
          </a:p>
          <a:p>
            <a:r>
              <a:rPr lang="en-GB" b="1" dirty="0" smtClean="0">
                <a:solidFill>
                  <a:schemeClr val="accent1"/>
                </a:solidFill>
              </a:rPr>
              <a:t>Be ready to feed back to the group your partner’s story.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 you relay your stories to the group, I will pick out key phrases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Now choose three phrases from the collection on the board.</a:t>
            </a:r>
          </a:p>
          <a:p>
            <a:endParaRPr lang="en-GB" dirty="0" smtClean="0"/>
          </a:p>
          <a:p>
            <a:r>
              <a:rPr lang="en-GB" dirty="0" smtClean="0"/>
              <a:t>Attempt to extend each phrase, by adding in descriptive detail at the start and end of each.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You might be asked to write your changes up on the board, so be ready.</a:t>
            </a:r>
          </a:p>
          <a:p>
            <a:endParaRPr lang="en-GB" dirty="0" smtClean="0"/>
          </a:p>
          <a:p>
            <a:r>
              <a:rPr lang="en-GB" dirty="0" smtClean="0"/>
              <a:t>What effect does your new phrase convey, which the oral version didn’t?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groups of three/four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Choose one short story from your past each, and record it, either on your mobiles, or on the </a:t>
            </a:r>
            <a:r>
              <a:rPr lang="en-GB" dirty="0" err="1" smtClean="0"/>
              <a:t>Flipcams</a:t>
            </a:r>
            <a:r>
              <a:rPr lang="en-GB" dirty="0" smtClean="0"/>
              <a:t>.  DON’T think too much about what you are saying – just tell it as naturally as you can.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Now transcribe it onto paper.</a:t>
            </a:r>
          </a:p>
          <a:p>
            <a:endParaRPr lang="en-GB" dirty="0" smtClean="0"/>
          </a:p>
          <a:p>
            <a:r>
              <a:rPr lang="en-GB" dirty="0" smtClean="0"/>
              <a:t>Swap your story with someone else.</a:t>
            </a:r>
          </a:p>
          <a:p>
            <a:endParaRPr lang="en-GB" dirty="0" smtClean="0"/>
          </a:p>
          <a:p>
            <a:r>
              <a:rPr lang="en-GB" dirty="0" smtClean="0"/>
              <a:t>See if you can identify </a:t>
            </a:r>
            <a:r>
              <a:rPr lang="en-GB" dirty="0" err="1" smtClean="0"/>
              <a:t>Labov’s</a:t>
            </a:r>
            <a:r>
              <a:rPr lang="en-GB" dirty="0" smtClean="0"/>
              <a:t> structure of Oral Narratives (p117 textbook) in the story.  Then fill in the definitions on your key terms sheet.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See if you can rearrange the oral narrative on page 118 into an order which makes sense.</a:t>
            </a:r>
          </a:p>
          <a:p>
            <a:endParaRPr lang="en-GB" dirty="0" smtClean="0"/>
          </a:p>
          <a:p>
            <a:r>
              <a:rPr lang="en-GB" dirty="0" smtClean="0"/>
              <a:t>Use </a:t>
            </a:r>
            <a:r>
              <a:rPr lang="en-GB" dirty="0" err="1" smtClean="0"/>
              <a:t>Labov’s</a:t>
            </a:r>
            <a:r>
              <a:rPr lang="en-GB" dirty="0" smtClean="0"/>
              <a:t> Oral narrative structure to help you.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Familiarise yourself with the different types of story openings and endings on page 113 of the textbook – fill out your key terms sheet as you go through them.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Out of the three beginnings and three endings, which would you prefer to read at those points in a story?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Now look at the story beginnings and endings in the extracts on page 113-4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Pick out the three you prefer.</a:t>
            </a:r>
          </a:p>
          <a:p>
            <a:endParaRPr lang="en-GB" dirty="0" smtClean="0"/>
          </a:p>
          <a:p>
            <a:r>
              <a:rPr lang="en-GB" dirty="0" smtClean="0"/>
              <a:t>Then identify the openings and endings techniques that have been used.</a:t>
            </a:r>
          </a:p>
          <a:p>
            <a:endParaRPr lang="en-GB" dirty="0" smtClean="0"/>
          </a:p>
          <a:p>
            <a:r>
              <a:rPr lang="en-GB" dirty="0" smtClean="0"/>
              <a:t>Then say why that is effective for that story in appealing to the audience.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Showing and Telling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Change these ‘telling’ statements into ‘showing’ statements.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He was so far beyond angry.</a:t>
            </a:r>
          </a:p>
          <a:p>
            <a:endParaRPr lang="en-GB" dirty="0" smtClean="0"/>
          </a:p>
          <a:p>
            <a:r>
              <a:rPr lang="en-GB" dirty="0" smtClean="0"/>
              <a:t>It was raining hard.</a:t>
            </a:r>
          </a:p>
          <a:p>
            <a:endParaRPr lang="en-GB" dirty="0" smtClean="0"/>
          </a:p>
          <a:p>
            <a:r>
              <a:rPr lang="en-GB" dirty="0" smtClean="0"/>
              <a:t>She was really happy at winning the competition.</a:t>
            </a:r>
          </a:p>
          <a:p>
            <a:endParaRPr lang="en-GB" dirty="0" smtClean="0"/>
          </a:p>
          <a:p>
            <a:r>
              <a:rPr lang="en-GB" dirty="0" smtClean="0"/>
              <a:t>He was dreading school tomorrow.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Which is more likely to....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Feature in oral narratives?</a:t>
            </a:r>
          </a:p>
          <a:p>
            <a:endParaRPr lang="en-GB" dirty="0" smtClean="0"/>
          </a:p>
          <a:p>
            <a:r>
              <a:rPr lang="en-GB" dirty="0" smtClean="0"/>
              <a:t>Feature in written narratives?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chemeClr val="accent1"/>
                </a:solidFill>
              </a:rPr>
              <a:t>Showing or Telling?</a:t>
            </a: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r>
              <a:rPr lang="en-GB" dirty="0" smtClean="0">
                <a:solidFill>
                  <a:schemeClr val="accent1"/>
                </a:solidFill>
              </a:rPr>
              <a:t>Now, fill in your key terms sheet.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8064A2"/>
      </a:accent1>
      <a:accent2>
        <a:srgbClr val="95B3D7"/>
      </a:accent2>
      <a:accent3>
        <a:srgbClr val="DBEEF3"/>
      </a:accent3>
      <a:accent4>
        <a:srgbClr val="FE66FF"/>
      </a:accent4>
      <a:accent5>
        <a:srgbClr val="E36C09"/>
      </a:accent5>
      <a:accent6>
        <a:srgbClr val="9BBB59"/>
      </a:accent6>
      <a:hlink>
        <a:srgbClr val="800080"/>
      </a:hlink>
      <a:folHlink>
        <a:srgbClr val="8000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153</TotalTime>
  <Words>807</Words>
  <Application>Microsoft Office PowerPoint</Application>
  <PresentationFormat>On-screen Show (4:3)</PresentationFormat>
  <Paragraphs>133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Oriel</vt:lpstr>
      <vt:lpstr>Narrative Writing</vt:lpstr>
      <vt:lpstr>Starter</vt:lpstr>
      <vt:lpstr>As you relay your stories to the group, I will pick out key phrases</vt:lpstr>
      <vt:lpstr>In groups of three/four</vt:lpstr>
      <vt:lpstr>Finally</vt:lpstr>
      <vt:lpstr>Starter</vt:lpstr>
      <vt:lpstr>Now look at the story beginnings and endings in the extracts on page 113-4</vt:lpstr>
      <vt:lpstr>Showing and Telling </vt:lpstr>
      <vt:lpstr>Which is more likely to....</vt:lpstr>
      <vt:lpstr>Split into pairs</vt:lpstr>
      <vt:lpstr>Look at the first couple of paragraphs of each story</vt:lpstr>
      <vt:lpstr>Finally</vt:lpstr>
      <vt:lpstr>Starter</vt:lpstr>
      <vt:lpstr>Now read the oral narrative you have been given</vt:lpstr>
      <vt:lpstr>Now read the Written narratives that go with the oral stories </vt:lpstr>
      <vt:lpstr>Feedback</vt:lpstr>
    </vt:vector>
  </TitlesOfParts>
  <Company>RMBC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Narrative Writing/Journalism Interview</dc:title>
  <dc:creator>kwalker</dc:creator>
  <cp:lastModifiedBy>kwalker</cp:lastModifiedBy>
  <cp:revision>12</cp:revision>
  <dcterms:created xsi:type="dcterms:W3CDTF">2011-01-09T15:22:30Z</dcterms:created>
  <dcterms:modified xsi:type="dcterms:W3CDTF">2011-01-18T12:02:36Z</dcterms:modified>
</cp:coreProperties>
</file>