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73" r:id="rId6"/>
    <p:sldId id="272" r:id="rId7"/>
    <p:sldId id="260" r:id="rId8"/>
    <p:sldId id="261" r:id="rId9"/>
    <p:sldId id="274" r:id="rId10"/>
    <p:sldId id="262" r:id="rId11"/>
    <p:sldId id="263" r:id="rId12"/>
    <p:sldId id="264" r:id="rId13"/>
    <p:sldId id="268" r:id="rId14"/>
    <p:sldId id="269" r:id="rId15"/>
    <p:sldId id="270" r:id="rId16"/>
    <p:sldId id="271" r:id="rId17"/>
    <p:sldId id="275" r:id="rId18"/>
    <p:sldId id="276" r:id="rId19"/>
    <p:sldId id="277" r:id="rId20"/>
    <p:sldId id="278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97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A0FEF24C-1A50-47A8-8BCC-F649E2AAB1F4}" type="datetimeFigureOut">
              <a:rPr lang="en-GB" smtClean="0"/>
              <a:pPr/>
              <a:t>08/04/2011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GB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1FF43B4C-E32E-49C7-A5F1-CE93EE5CB5B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EF24C-1A50-47A8-8BCC-F649E2AAB1F4}" type="datetimeFigureOut">
              <a:rPr lang="en-GB" smtClean="0"/>
              <a:pPr/>
              <a:t>08/04/2011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43B4C-E32E-49C7-A5F1-CE93EE5CB5B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EF24C-1A50-47A8-8BCC-F649E2AAB1F4}" type="datetimeFigureOut">
              <a:rPr lang="en-GB" smtClean="0"/>
              <a:pPr/>
              <a:t>08/04/2011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43B4C-E32E-49C7-A5F1-CE93EE5CB5B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0FEF24C-1A50-47A8-8BCC-F649E2AAB1F4}" type="datetimeFigureOut">
              <a:rPr lang="en-GB" smtClean="0"/>
              <a:pPr/>
              <a:t>08/04/2011</a:t>
            </a:fld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FF43B4C-E32E-49C7-A5F1-CE93EE5CB5B3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A0FEF24C-1A50-47A8-8BCC-F649E2AAB1F4}" type="datetimeFigureOut">
              <a:rPr lang="en-GB" smtClean="0"/>
              <a:pPr/>
              <a:t>08/04/2011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GB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1FF43B4C-E32E-49C7-A5F1-CE93EE5CB5B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EF24C-1A50-47A8-8BCC-F649E2AAB1F4}" type="datetimeFigureOut">
              <a:rPr lang="en-GB" smtClean="0"/>
              <a:pPr/>
              <a:t>08/04/2011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43B4C-E32E-49C7-A5F1-CE93EE5CB5B3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EF24C-1A50-47A8-8BCC-F649E2AAB1F4}" type="datetimeFigureOut">
              <a:rPr lang="en-GB" smtClean="0"/>
              <a:pPr/>
              <a:t>08/04/2011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43B4C-E32E-49C7-A5F1-CE93EE5CB5B3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0FEF24C-1A50-47A8-8BCC-F649E2AAB1F4}" type="datetimeFigureOut">
              <a:rPr lang="en-GB" smtClean="0"/>
              <a:pPr/>
              <a:t>08/04/2011</a:t>
            </a:fld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FF43B4C-E32E-49C7-A5F1-CE93EE5CB5B3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EF24C-1A50-47A8-8BCC-F649E2AAB1F4}" type="datetimeFigureOut">
              <a:rPr lang="en-GB" smtClean="0"/>
              <a:pPr/>
              <a:t>08/04/2011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43B4C-E32E-49C7-A5F1-CE93EE5CB5B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0FEF24C-1A50-47A8-8BCC-F649E2AAB1F4}" type="datetimeFigureOut">
              <a:rPr lang="en-GB" smtClean="0"/>
              <a:pPr/>
              <a:t>08/04/2011</a:t>
            </a:fld>
            <a:endParaRPr lang="en-GB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FF43B4C-E32E-49C7-A5F1-CE93EE5CB5B3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0FEF24C-1A50-47A8-8BCC-F649E2AAB1F4}" type="datetimeFigureOut">
              <a:rPr lang="en-GB" smtClean="0"/>
              <a:pPr/>
              <a:t>08/04/2011</a:t>
            </a:fld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FF43B4C-E32E-49C7-A5F1-CE93EE5CB5B3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0FEF24C-1A50-47A8-8BCC-F649E2AAB1F4}" type="datetimeFigureOut">
              <a:rPr lang="en-GB" smtClean="0"/>
              <a:pPr/>
              <a:t>08/04/2011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FF43B4C-E32E-49C7-A5F1-CE93EE5CB5B3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eachers.tv/videos/measure-of-love" TargetMode="External"/><Relationship Id="rId2" Type="http://schemas.openxmlformats.org/officeDocument/2006/relationships/hyperlink" Target="http://www.teachers.tv/videos/the-road-ahead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teachers.tv/series/staffroom-monologues" TargetMode="External"/><Relationship Id="rId4" Type="http://schemas.openxmlformats.org/officeDocument/2006/relationships/hyperlink" Target="http://www.teachers.tv/videos/always-the-teacher-never-the-bride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ngOIXdF538A&amp;feature=related" TargetMode="External"/><Relationship Id="rId2" Type="http://schemas.openxmlformats.org/officeDocument/2006/relationships/hyperlink" Target="http://www.youtube.com/watch?v=0Vi2sqVEhKU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youtube.com/watch?v=jFQEUS-DyJQ&amp;feature=related" TargetMode="External"/><Relationship Id="rId4" Type="http://schemas.openxmlformats.org/officeDocument/2006/relationships/hyperlink" Target="http://www.youtube.com/watch?v=8AKrkHIq43g&amp;feature=related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Dramatic Monologues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L.O. To become familiar with the genre and learn about the hooking and foreshadowing strategies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Now look at the monologue ending on page 148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Pick out the beginning which you prefer from B-G on page 149.</a:t>
            </a:r>
          </a:p>
          <a:p>
            <a:endParaRPr lang="en-GB" dirty="0" smtClean="0"/>
          </a:p>
          <a:p>
            <a:r>
              <a:rPr lang="en-GB" dirty="0" smtClean="0"/>
              <a:t>Then identify the dramatic irony and foreshadowing (p148) which you notice.</a:t>
            </a:r>
          </a:p>
          <a:p>
            <a:endParaRPr lang="en-GB" dirty="0" smtClean="0"/>
          </a:p>
          <a:p>
            <a:r>
              <a:rPr lang="en-GB" dirty="0" smtClean="0"/>
              <a:t>Then say why that is effective for that monologue in appealing to the audience.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Sample monologues – these actors all use brilliant subtext to portray teachers - use the table to identify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>
                <a:hlinkClick r:id="rId2"/>
              </a:rPr>
              <a:t>http://www.teachers.tv/videos/the-road-ahead</a:t>
            </a:r>
            <a:endParaRPr lang="en-GB" dirty="0" smtClean="0"/>
          </a:p>
          <a:p>
            <a:pPr>
              <a:buNone/>
            </a:pPr>
            <a:endParaRPr lang="en-GB" dirty="0" smtClean="0"/>
          </a:p>
          <a:p>
            <a:r>
              <a:rPr lang="en-GB" dirty="0" smtClean="0">
                <a:hlinkClick r:id="rId3"/>
              </a:rPr>
              <a:t>http://www.teachers.tv/videos/measure-of-love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>
                <a:hlinkClick r:id="rId4"/>
              </a:rPr>
              <a:t>http://www.teachers.tv/videos/always-the-teacher-never-the-bride</a:t>
            </a:r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>
                <a:hlinkClick r:id="rId5"/>
              </a:rPr>
              <a:t>http://www.teachers.tv/series/staffroom-monologues</a:t>
            </a:r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467544" y="4077072"/>
          <a:ext cx="8208912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168"/>
                <a:gridCol w="1944216"/>
                <a:gridCol w="1152128"/>
                <a:gridCol w="1440160"/>
                <a:gridCol w="216024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Monologue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Paralinguistic features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Subtext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Dramatic Irony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Foreshadowing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Finally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accent1"/>
                </a:solidFill>
              </a:rPr>
              <a:t>Fill in your key terms sheet for:</a:t>
            </a:r>
          </a:p>
          <a:p>
            <a:endParaRPr lang="en-GB" dirty="0" smtClean="0">
              <a:solidFill>
                <a:schemeClr val="accent1"/>
              </a:solidFill>
            </a:endParaRPr>
          </a:p>
          <a:p>
            <a:r>
              <a:rPr lang="en-GB" dirty="0" smtClean="0">
                <a:solidFill>
                  <a:schemeClr val="accent1"/>
                </a:solidFill>
              </a:rPr>
              <a:t>Hook</a:t>
            </a:r>
          </a:p>
          <a:p>
            <a:r>
              <a:rPr lang="en-GB" dirty="0" smtClean="0">
                <a:solidFill>
                  <a:schemeClr val="accent1"/>
                </a:solidFill>
              </a:rPr>
              <a:t>Subtext</a:t>
            </a:r>
          </a:p>
          <a:p>
            <a:r>
              <a:rPr lang="en-GB" dirty="0" smtClean="0">
                <a:solidFill>
                  <a:schemeClr val="accent1"/>
                </a:solidFill>
              </a:rPr>
              <a:t>Dramatic Irony</a:t>
            </a:r>
          </a:p>
          <a:p>
            <a:r>
              <a:rPr lang="en-GB" dirty="0" smtClean="0">
                <a:solidFill>
                  <a:schemeClr val="accent1"/>
                </a:solidFill>
              </a:rPr>
              <a:t>Foreshadowing</a:t>
            </a:r>
          </a:p>
          <a:p>
            <a:endParaRPr lang="en-GB" dirty="0" smtClean="0">
              <a:solidFill>
                <a:schemeClr val="accent1"/>
              </a:solidFill>
            </a:endParaRPr>
          </a:p>
          <a:p>
            <a:endParaRPr lang="en-GB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Starter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Read the following five sentences.</a:t>
            </a:r>
          </a:p>
          <a:p>
            <a:endParaRPr lang="en-GB" dirty="0" smtClean="0"/>
          </a:p>
          <a:p>
            <a:r>
              <a:rPr lang="en-GB" dirty="0" smtClean="0"/>
              <a:t>Identify the Subtext:</a:t>
            </a:r>
          </a:p>
          <a:p>
            <a:endParaRPr lang="en-GB" dirty="0" smtClean="0"/>
          </a:p>
          <a:p>
            <a:pPr marL="457200" indent="-457200">
              <a:buFont typeface="+mj-lt"/>
              <a:buAutoNum type="arabicPeriod"/>
            </a:pPr>
            <a:r>
              <a:rPr lang="en-GB" dirty="0" smtClean="0"/>
              <a:t>He’s just an asshole.  I mean it’s hardly my fault that he doesn’t understand me.  Is it?</a:t>
            </a:r>
          </a:p>
          <a:p>
            <a:pPr marL="457200" indent="-457200">
              <a:buFont typeface="+mj-lt"/>
              <a:buAutoNum type="arabicPeriod"/>
            </a:pPr>
            <a:endParaRPr lang="en-GB" dirty="0" smtClean="0"/>
          </a:p>
          <a:p>
            <a:pPr marL="457200" indent="-457200">
              <a:buFont typeface="+mj-lt"/>
              <a:buAutoNum type="arabicPeriod"/>
            </a:pPr>
            <a:r>
              <a:rPr lang="en-GB" dirty="0" smtClean="0"/>
              <a:t>I keep thinking about him looking at me, across the room, like a predator stalking it’s prey.  Every moment </a:t>
            </a:r>
            <a:r>
              <a:rPr lang="en-GB" dirty="0" err="1" smtClean="0"/>
              <a:t>i</a:t>
            </a:r>
            <a:r>
              <a:rPr lang="en-GB" dirty="0" smtClean="0"/>
              <a:t> looked up there he was, staring at me again.</a:t>
            </a:r>
          </a:p>
          <a:p>
            <a:pPr marL="457200" indent="-457200">
              <a:buFont typeface="+mj-lt"/>
              <a:buAutoNum type="arabicPeriod"/>
            </a:pPr>
            <a:endParaRPr lang="en-GB" dirty="0" smtClean="0"/>
          </a:p>
          <a:p>
            <a:pPr marL="457200" indent="-457200">
              <a:buFont typeface="+mj-lt"/>
              <a:buAutoNum type="arabicPeriod"/>
            </a:pPr>
            <a:r>
              <a:rPr lang="en-GB" dirty="0" smtClean="0"/>
              <a:t>I busied myself making his bed, setting out his plants, arranging his books on the shelf.  It’ll only be 10 weeks </a:t>
            </a:r>
            <a:r>
              <a:rPr lang="en-GB" dirty="0" err="1" smtClean="0"/>
              <a:t>til</a:t>
            </a:r>
            <a:r>
              <a:rPr lang="en-GB" dirty="0" smtClean="0"/>
              <a:t> the semester finishes and he’s home again, but </a:t>
            </a:r>
            <a:r>
              <a:rPr lang="en-GB" dirty="0" err="1" smtClean="0"/>
              <a:t>i</a:t>
            </a:r>
            <a:r>
              <a:rPr lang="en-GB" dirty="0" smtClean="0"/>
              <a:t> want him to be comfortable, just like he is at home.</a:t>
            </a:r>
          </a:p>
          <a:p>
            <a:pPr marL="457200" indent="-457200">
              <a:buFont typeface="+mj-lt"/>
              <a:buAutoNum type="arabicPeriod"/>
            </a:pPr>
            <a:endParaRPr lang="en-GB" dirty="0" smtClean="0"/>
          </a:p>
          <a:p>
            <a:r>
              <a:rPr lang="en-GB" dirty="0" smtClean="0">
                <a:solidFill>
                  <a:schemeClr val="accent1"/>
                </a:solidFill>
              </a:rPr>
              <a:t>Which is best in your opinion?</a:t>
            </a:r>
            <a:endParaRPr lang="en-GB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Now identify the dramatic irony and foreshadowing taking place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GB" dirty="0" smtClean="0"/>
              <a:t>He’s just an asshole.  I mean it’s hardly my fault that he doesn’t understand me.  Is it?</a:t>
            </a:r>
          </a:p>
          <a:p>
            <a:pPr marL="457200" indent="-457200">
              <a:buFont typeface="+mj-lt"/>
              <a:buAutoNum type="arabicPeriod"/>
            </a:pPr>
            <a:endParaRPr lang="en-GB" dirty="0" smtClean="0"/>
          </a:p>
          <a:p>
            <a:pPr marL="457200" indent="-457200">
              <a:buFont typeface="+mj-lt"/>
              <a:buAutoNum type="arabicPeriod"/>
            </a:pPr>
            <a:r>
              <a:rPr lang="en-GB" dirty="0" smtClean="0"/>
              <a:t>I keep thinking about him looking at me, across the room, like a predator stalking it’s prey.  Every moment </a:t>
            </a:r>
            <a:r>
              <a:rPr lang="en-GB" dirty="0" smtClean="0"/>
              <a:t>I</a:t>
            </a:r>
            <a:r>
              <a:rPr lang="en-GB" dirty="0" smtClean="0"/>
              <a:t> </a:t>
            </a:r>
            <a:r>
              <a:rPr lang="en-GB" dirty="0" smtClean="0"/>
              <a:t>looked up there he was, staring at me again.</a:t>
            </a:r>
          </a:p>
          <a:p>
            <a:pPr marL="457200" indent="-457200">
              <a:buFont typeface="+mj-lt"/>
              <a:buAutoNum type="arabicPeriod"/>
            </a:pPr>
            <a:endParaRPr lang="en-GB" dirty="0" smtClean="0"/>
          </a:p>
          <a:p>
            <a:pPr marL="457200" indent="-457200">
              <a:buFont typeface="+mj-lt"/>
              <a:buAutoNum type="arabicPeriod"/>
            </a:pPr>
            <a:r>
              <a:rPr lang="en-GB" dirty="0" smtClean="0"/>
              <a:t>I busied myself making his bed, setting out his plants, arranging his books on the shelf.  It’ll only be 10 weeks </a:t>
            </a:r>
            <a:r>
              <a:rPr lang="en-GB" dirty="0" err="1" smtClean="0"/>
              <a:t>til</a:t>
            </a:r>
            <a:r>
              <a:rPr lang="en-GB" dirty="0" smtClean="0"/>
              <a:t> the semester finishes and he’s home again, but </a:t>
            </a:r>
            <a:r>
              <a:rPr lang="en-GB" dirty="0" err="1" smtClean="0"/>
              <a:t>i</a:t>
            </a:r>
            <a:r>
              <a:rPr lang="en-GB" dirty="0" smtClean="0"/>
              <a:t> want him to be comfortable, just like he is at home.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1642194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Choose one  - knowing what you do about the foreshadowing, dramatic irony and characterisation, continue it on in the same voice, but giving us more of a hook.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2132856"/>
            <a:ext cx="7467600" cy="4536504"/>
          </a:xfrm>
        </p:spPr>
        <p:txBody>
          <a:bodyPr>
            <a:normAutofit fontScale="925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GB" dirty="0" smtClean="0"/>
              <a:t>He’s just an asshole.  I mean it’s hardly my fault that he doesn’t understand me.  Is it?</a:t>
            </a:r>
          </a:p>
          <a:p>
            <a:pPr marL="457200" indent="-457200">
              <a:buFont typeface="+mj-lt"/>
              <a:buAutoNum type="arabicPeriod"/>
            </a:pPr>
            <a:endParaRPr lang="en-GB" dirty="0" smtClean="0"/>
          </a:p>
          <a:p>
            <a:pPr marL="457200" indent="-457200">
              <a:buFont typeface="+mj-lt"/>
              <a:buAutoNum type="arabicPeriod"/>
            </a:pPr>
            <a:r>
              <a:rPr lang="en-GB" dirty="0" smtClean="0"/>
              <a:t>I keep thinking about him looking at me, across the room, like a predator stalking it’s prey.  Every moment </a:t>
            </a:r>
            <a:r>
              <a:rPr lang="en-GB" dirty="0" err="1" smtClean="0"/>
              <a:t>i</a:t>
            </a:r>
            <a:r>
              <a:rPr lang="en-GB" dirty="0" smtClean="0"/>
              <a:t> looked up there he was, staring at me again.</a:t>
            </a:r>
          </a:p>
          <a:p>
            <a:pPr marL="457200" indent="-457200">
              <a:buFont typeface="+mj-lt"/>
              <a:buAutoNum type="arabicPeriod"/>
            </a:pPr>
            <a:endParaRPr lang="en-GB" dirty="0" smtClean="0"/>
          </a:p>
          <a:p>
            <a:pPr marL="457200" indent="-457200">
              <a:buFont typeface="+mj-lt"/>
              <a:buAutoNum type="arabicPeriod"/>
            </a:pPr>
            <a:r>
              <a:rPr lang="en-GB" dirty="0" smtClean="0"/>
              <a:t>I busied myself making his bed, setting out his plants, arranging his books on the shelf.  It’ll only be 10 weeks </a:t>
            </a:r>
            <a:r>
              <a:rPr lang="en-GB" dirty="0" smtClean="0"/>
              <a:t>till </a:t>
            </a:r>
            <a:r>
              <a:rPr lang="en-GB" dirty="0" smtClean="0"/>
              <a:t>the semester finishes and he’s home again, but </a:t>
            </a:r>
            <a:r>
              <a:rPr lang="en-GB" dirty="0" smtClean="0"/>
              <a:t>I</a:t>
            </a:r>
            <a:r>
              <a:rPr lang="en-GB" dirty="0" smtClean="0"/>
              <a:t> </a:t>
            </a:r>
            <a:r>
              <a:rPr lang="en-GB" dirty="0" smtClean="0"/>
              <a:t>want him to be comfortable, just like he is at home.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Swap monologues with a partner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Reading theirs, try to add in (choose):</a:t>
            </a:r>
          </a:p>
          <a:p>
            <a:endParaRPr lang="en-GB" dirty="0" smtClean="0"/>
          </a:p>
          <a:p>
            <a:r>
              <a:rPr lang="en-GB" dirty="0" smtClean="0"/>
              <a:t> For radio:</a:t>
            </a:r>
          </a:p>
          <a:p>
            <a:r>
              <a:rPr lang="en-GB" dirty="0" smtClean="0"/>
              <a:t> tones of voice, sound effects and pauses </a:t>
            </a:r>
          </a:p>
          <a:p>
            <a:endParaRPr lang="en-GB" dirty="0" smtClean="0"/>
          </a:p>
          <a:p>
            <a:r>
              <a:rPr lang="en-GB" dirty="0" smtClean="0"/>
              <a:t>For TV/Theatre:</a:t>
            </a:r>
          </a:p>
          <a:p>
            <a:r>
              <a:rPr lang="en-GB" dirty="0" smtClean="0"/>
              <a:t>the facial expressions, body language, and movement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Read the monologue on page 152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Discuss the idiolect of the character.</a:t>
            </a:r>
          </a:p>
          <a:p>
            <a:endParaRPr lang="en-GB" dirty="0" smtClean="0"/>
          </a:p>
          <a:p>
            <a:r>
              <a:rPr lang="en-GB" dirty="0" smtClean="0"/>
              <a:t>Find evidence for your assumptions about him/her.</a:t>
            </a:r>
          </a:p>
          <a:p>
            <a:endParaRPr lang="en-GB" dirty="0" smtClean="0"/>
          </a:p>
          <a:p>
            <a:r>
              <a:rPr lang="en-GB" dirty="0" smtClean="0"/>
              <a:t>The writer has structured the monologue carefully.</a:t>
            </a:r>
          </a:p>
          <a:p>
            <a:r>
              <a:rPr lang="en-GB" dirty="0" smtClean="0"/>
              <a:t>Identify the subtext (what is preoccupying the character)</a:t>
            </a:r>
          </a:p>
          <a:p>
            <a:r>
              <a:rPr lang="en-GB" dirty="0" smtClean="0"/>
              <a:t>The hook (the moment when it gets really interesting and you have to carry on reading)</a:t>
            </a:r>
          </a:p>
          <a:p>
            <a:r>
              <a:rPr lang="en-GB" dirty="0" smtClean="0"/>
              <a:t>The foreshadowing (the points where we’re given clues about what will happen)</a:t>
            </a:r>
          </a:p>
          <a:p>
            <a:r>
              <a:rPr lang="en-GB" dirty="0" smtClean="0"/>
              <a:t>The Dramatic Irony (knowledge which is clear to the audience, but not to the character).</a:t>
            </a:r>
            <a:endParaRPr lang="en-GB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Finally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You will be given a set of lines to work on each.</a:t>
            </a:r>
          </a:p>
          <a:p>
            <a:endParaRPr lang="en-GB" dirty="0" smtClean="0"/>
          </a:p>
          <a:p>
            <a:r>
              <a:rPr lang="en-GB" dirty="0" smtClean="0"/>
              <a:t>1-5</a:t>
            </a:r>
          </a:p>
          <a:p>
            <a:r>
              <a:rPr lang="en-GB" dirty="0" smtClean="0"/>
              <a:t>6-12</a:t>
            </a:r>
          </a:p>
          <a:p>
            <a:r>
              <a:rPr lang="en-GB" dirty="0" smtClean="0"/>
              <a:t>13-26</a:t>
            </a:r>
          </a:p>
          <a:p>
            <a:r>
              <a:rPr lang="en-GB" dirty="0" smtClean="0"/>
              <a:t>27-31</a:t>
            </a:r>
          </a:p>
          <a:p>
            <a:r>
              <a:rPr lang="en-GB" dirty="0" smtClean="0"/>
              <a:t>32-41</a:t>
            </a:r>
          </a:p>
          <a:p>
            <a:r>
              <a:rPr lang="en-GB" dirty="0" smtClean="0"/>
              <a:t>42-52</a:t>
            </a:r>
          </a:p>
          <a:p>
            <a:endParaRPr lang="en-GB" dirty="0" smtClean="0"/>
          </a:p>
          <a:p>
            <a:r>
              <a:rPr lang="en-GB" dirty="0" smtClean="0"/>
              <a:t>Transform it for either a listening audience by adding in tones of voice, sound effects and pauses or for TV/Theatre by adding in the facial expressions, body language, and movement.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Final Mini task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Improve this so that there is more dramatic irony and subtext, and include a hook: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She’s not my type of woman.  Too crazy and not really good enough for me.</a:t>
            </a: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Starter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In pairs or threes:</a:t>
            </a:r>
          </a:p>
          <a:p>
            <a:endParaRPr lang="en-GB" dirty="0" smtClean="0"/>
          </a:p>
          <a:p>
            <a:r>
              <a:rPr lang="en-GB" dirty="0" smtClean="0"/>
              <a:t>Make up a character.</a:t>
            </a:r>
          </a:p>
          <a:p>
            <a:endParaRPr lang="en-GB" dirty="0" smtClean="0"/>
          </a:p>
          <a:p>
            <a:r>
              <a:rPr lang="en-GB" dirty="0" smtClean="0"/>
              <a:t>Think about their age, education, occupation, region, gender, history, problems and triumphs.</a:t>
            </a:r>
          </a:p>
          <a:p>
            <a:endParaRPr lang="en-GB" dirty="0" smtClean="0"/>
          </a:p>
          <a:p>
            <a:r>
              <a:rPr lang="en-GB" b="1" dirty="0" smtClean="0">
                <a:solidFill>
                  <a:schemeClr val="accent1"/>
                </a:solidFill>
              </a:rPr>
              <a:t>Be ready to feed back to the group your </a:t>
            </a:r>
            <a:r>
              <a:rPr lang="en-GB" b="1" dirty="0" err="1" smtClean="0">
                <a:solidFill>
                  <a:schemeClr val="accent1"/>
                </a:solidFill>
              </a:rPr>
              <a:t>chracter’s</a:t>
            </a:r>
            <a:r>
              <a:rPr lang="en-GB" b="1" dirty="0" smtClean="0">
                <a:solidFill>
                  <a:schemeClr val="accent1"/>
                </a:solidFill>
              </a:rPr>
              <a:t> story.</a:t>
            </a:r>
            <a:endParaRPr lang="en-GB" b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Finally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Who could you write a monologue about?</a:t>
            </a:r>
          </a:p>
          <a:p>
            <a:endParaRPr lang="en-GB" dirty="0" smtClean="0"/>
          </a:p>
          <a:p>
            <a:r>
              <a:rPr lang="en-GB" dirty="0" smtClean="0"/>
              <a:t>Discuss a few characters who would make good subjects for a monologue, and be prepared to </a:t>
            </a:r>
            <a:r>
              <a:rPr lang="en-GB" smtClean="0"/>
              <a:t>feed back.</a:t>
            </a:r>
            <a:endParaRPr lang="en-GB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1143000"/>
          </a:xfrm>
        </p:spPr>
        <p:txBody>
          <a:bodyPr>
            <a:normAutofit/>
          </a:bodyPr>
          <a:lstStyle/>
          <a:p>
            <a:r>
              <a:rPr lang="en-GB" dirty="0" smtClean="0"/>
              <a:t>As you relay your stories to the group, I will pick out a few interesting characters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Choose one from the board.</a:t>
            </a:r>
          </a:p>
          <a:p>
            <a:endParaRPr lang="en-GB" dirty="0" smtClean="0"/>
          </a:p>
          <a:p>
            <a:r>
              <a:rPr lang="en-GB" dirty="0" smtClean="0"/>
              <a:t>Now imagine what might trouble your character the most.</a:t>
            </a:r>
          </a:p>
          <a:p>
            <a:endParaRPr lang="en-GB" dirty="0" smtClean="0"/>
          </a:p>
          <a:p>
            <a:r>
              <a:rPr lang="en-GB" dirty="0" smtClean="0"/>
              <a:t>Write four or five sentences in their voice, talking about that problem.  Leave a line between each line of writing (you’ll see why later).</a:t>
            </a:r>
          </a:p>
          <a:p>
            <a:endParaRPr lang="en-GB" dirty="0" smtClean="0"/>
          </a:p>
          <a:p>
            <a:r>
              <a:rPr lang="en-GB" dirty="0" smtClean="0"/>
              <a:t>Swap with a partner; what effect does their choices of phrase convey?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 Pairs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Join up so that you sit opposite each other.  </a:t>
            </a:r>
          </a:p>
          <a:p>
            <a:endParaRPr lang="en-GB" dirty="0" smtClean="0"/>
          </a:p>
          <a:p>
            <a:r>
              <a:rPr lang="en-GB" dirty="0" smtClean="0"/>
              <a:t>Each perform your version of the monologue.</a:t>
            </a:r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What’s missing?</a:t>
            </a:r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Now try to write in the facial expressions, tones of voice and body language that you would use for each part of your mini monologue. Help each other!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Idiolect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What is it?</a:t>
            </a:r>
          </a:p>
          <a:p>
            <a:endParaRPr lang="en-GB" dirty="0" smtClean="0"/>
          </a:p>
          <a:p>
            <a:r>
              <a:rPr lang="en-GB" dirty="0" smtClean="0"/>
              <a:t>Write the definition in your key terms sheet, using page 142 to help you.</a:t>
            </a:r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On the next slide you will see Peter Cook, a legendary comedian portray four different characters.  He is so good at this because he masters the stereotypical idiolect and paralinguistic features of each.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jot down a few things which you notice about the idiolect and paralinguistic features of each of these 4 characters.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>
                <a:hlinkClick r:id="rId2"/>
              </a:rPr>
              <a:t>Biscuit inspector from 1 min 50 </a:t>
            </a:r>
            <a:r>
              <a:rPr lang="en-GB" dirty="0" err="1" smtClean="0">
                <a:hlinkClick r:id="rId2"/>
              </a:rPr>
              <a:t>secs</a:t>
            </a:r>
            <a:r>
              <a:rPr lang="en-GB" dirty="0" smtClean="0">
                <a:hlinkClick r:id="rId2"/>
              </a:rPr>
              <a:t> onwards:</a:t>
            </a:r>
          </a:p>
          <a:p>
            <a:endParaRPr lang="en-GB" dirty="0" smtClean="0">
              <a:hlinkClick r:id="rId2"/>
            </a:endParaRPr>
          </a:p>
          <a:p>
            <a:r>
              <a:rPr lang="en-GB" dirty="0" smtClean="0">
                <a:hlinkClick r:id="rId2"/>
              </a:rPr>
              <a:t>http://www.youtube.com/watch?v=0Vi2sqVEhKU</a:t>
            </a:r>
            <a:endParaRPr lang="en-GB" dirty="0" smtClean="0"/>
          </a:p>
          <a:p>
            <a:pPr>
              <a:buNone/>
            </a:pPr>
            <a:endParaRPr lang="en-GB" dirty="0" smtClean="0"/>
          </a:p>
          <a:p>
            <a:r>
              <a:rPr lang="en-GB" dirty="0" smtClean="0"/>
              <a:t>Football manager from 30 </a:t>
            </a:r>
            <a:r>
              <a:rPr lang="en-GB" dirty="0" err="1" smtClean="0"/>
              <a:t>secs</a:t>
            </a:r>
            <a:r>
              <a:rPr lang="en-GB" dirty="0" smtClean="0"/>
              <a:t> onwards</a:t>
            </a:r>
          </a:p>
          <a:p>
            <a:endParaRPr lang="en-GB" dirty="0" smtClean="0"/>
          </a:p>
          <a:p>
            <a:r>
              <a:rPr lang="en-GB" dirty="0" smtClean="0">
                <a:hlinkClick r:id="rId3"/>
              </a:rPr>
              <a:t>http://www.youtube.com/watch?v=ngOIXdF538A&amp;feature=related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Judge from 40 </a:t>
            </a:r>
            <a:r>
              <a:rPr lang="en-GB" dirty="0" err="1" smtClean="0"/>
              <a:t>secs</a:t>
            </a:r>
            <a:r>
              <a:rPr lang="en-GB" dirty="0" smtClean="0"/>
              <a:t> onwards</a:t>
            </a:r>
          </a:p>
          <a:p>
            <a:endParaRPr lang="en-GB" dirty="0" smtClean="0"/>
          </a:p>
          <a:p>
            <a:r>
              <a:rPr lang="en-GB" dirty="0" smtClean="0">
                <a:hlinkClick r:id="rId4"/>
              </a:rPr>
              <a:t>http://www.youtube.com/watch?v=8AKrkHIq43g&amp;feature=related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Rock legend from 20 sec onwards</a:t>
            </a:r>
          </a:p>
          <a:p>
            <a:endParaRPr lang="en-GB" dirty="0" smtClean="0"/>
          </a:p>
          <a:p>
            <a:r>
              <a:rPr lang="en-GB" dirty="0" smtClean="0">
                <a:hlinkClick r:id="rId5"/>
              </a:rPr>
              <a:t>http://www.youtube.com/watch?v=jFQEUS-DyJQ&amp;feature=related</a:t>
            </a:r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Finally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Tell me some features of the identity of someone who would say this:</a:t>
            </a:r>
          </a:p>
          <a:p>
            <a:endParaRPr lang="en-GB" dirty="0" smtClean="0"/>
          </a:p>
          <a:p>
            <a:r>
              <a:rPr lang="en-GB" dirty="0" smtClean="0"/>
              <a:t>“It wasn’t meant to be I suppose.  I mean </a:t>
            </a:r>
            <a:r>
              <a:rPr lang="en-GB" dirty="0" err="1" smtClean="0"/>
              <a:t>i</a:t>
            </a:r>
            <a:r>
              <a:rPr lang="en-GB" dirty="0" smtClean="0"/>
              <a:t> know he fancied me like.  But Katy Braithwaite is a proper cow and ’e couldn’t resist ’</a:t>
            </a:r>
            <a:r>
              <a:rPr lang="en-GB" dirty="0" err="1" smtClean="0"/>
              <a:t>er</a:t>
            </a:r>
            <a:r>
              <a:rPr lang="en-GB" dirty="0" smtClean="0"/>
              <a:t> could ’e?  Not his fault.  I’d have whacked ’</a:t>
            </a:r>
            <a:r>
              <a:rPr lang="en-GB" dirty="0" err="1" smtClean="0"/>
              <a:t>er</a:t>
            </a:r>
            <a:r>
              <a:rPr lang="en-GB" dirty="0" smtClean="0"/>
              <a:t> </a:t>
            </a:r>
            <a:r>
              <a:rPr lang="en-GB" dirty="0" err="1" smtClean="0"/>
              <a:t>wi</a:t>
            </a:r>
            <a:r>
              <a:rPr lang="en-GB" dirty="0" smtClean="0"/>
              <a:t>’ me Art folder if she’d dared show her face at the disco down t’ club.  She </a:t>
            </a:r>
            <a:r>
              <a:rPr lang="en-GB" dirty="0" err="1" smtClean="0"/>
              <a:t>din’t</a:t>
            </a:r>
            <a:r>
              <a:rPr lang="en-GB" dirty="0" smtClean="0"/>
              <a:t> though.”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Starter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Revise Idiolect by looking at the monologue extracts on page 144.</a:t>
            </a:r>
          </a:p>
          <a:p>
            <a:endParaRPr lang="en-GB" dirty="0" smtClean="0"/>
          </a:p>
          <a:p>
            <a:r>
              <a:rPr lang="en-GB" dirty="0" smtClean="0"/>
              <a:t>What can you tell about their age, education, occupation, region, gender, history, problems and triumphs?</a:t>
            </a:r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Which do you think has the best ‘hook’?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Read about....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Subtext – page 142</a:t>
            </a:r>
          </a:p>
          <a:p>
            <a:endParaRPr lang="en-GB" dirty="0" smtClean="0"/>
          </a:p>
          <a:p>
            <a:r>
              <a:rPr lang="en-GB" dirty="0" smtClean="0"/>
              <a:t>Explanations – page 146</a:t>
            </a:r>
          </a:p>
          <a:p>
            <a:endParaRPr lang="en-GB" dirty="0" smtClean="0"/>
          </a:p>
          <a:p>
            <a:r>
              <a:rPr lang="en-GB" dirty="0" smtClean="0"/>
              <a:t>Pauses – page 146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Remember a monologue is written to be performed either visually or orally, so your mode is either radio, TV or theatre.  In light of this, how important are the above three things?</a:t>
            </a:r>
          </a:p>
          <a:p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Custom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8064A2"/>
      </a:accent1>
      <a:accent2>
        <a:srgbClr val="95B3D7"/>
      </a:accent2>
      <a:accent3>
        <a:srgbClr val="DBEEF3"/>
      </a:accent3>
      <a:accent4>
        <a:srgbClr val="FE66FF"/>
      </a:accent4>
      <a:accent5>
        <a:srgbClr val="E36C09"/>
      </a:accent5>
      <a:accent6>
        <a:srgbClr val="9BBB59"/>
      </a:accent6>
      <a:hlink>
        <a:srgbClr val="800080"/>
      </a:hlink>
      <a:folHlink>
        <a:srgbClr val="800080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214</TotalTime>
  <Words>1197</Words>
  <Application>Microsoft Office PowerPoint</Application>
  <PresentationFormat>On-screen Show (4:3)</PresentationFormat>
  <Paragraphs>171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Oriel</vt:lpstr>
      <vt:lpstr>Dramatic Monologues</vt:lpstr>
      <vt:lpstr>Starter</vt:lpstr>
      <vt:lpstr>As you relay your stories to the group, I will pick out a few interesting characters</vt:lpstr>
      <vt:lpstr>In Pairs</vt:lpstr>
      <vt:lpstr>Idiolect</vt:lpstr>
      <vt:lpstr>jot down a few things which you notice about the idiolect and paralinguistic features of each of these 4 characters.</vt:lpstr>
      <vt:lpstr>Finally</vt:lpstr>
      <vt:lpstr>Starter</vt:lpstr>
      <vt:lpstr>Read about....</vt:lpstr>
      <vt:lpstr>Now look at the monologue ending on page 148</vt:lpstr>
      <vt:lpstr>Sample monologues – these actors all use brilliant subtext to portray teachers - use the table to identify</vt:lpstr>
      <vt:lpstr>Finally</vt:lpstr>
      <vt:lpstr>Starter</vt:lpstr>
      <vt:lpstr>Now identify the dramatic irony and foreshadowing taking place</vt:lpstr>
      <vt:lpstr>Choose one  - knowing what you do about the foreshadowing, dramatic irony and characterisation, continue it on in the same voice, but giving us more of a hook.</vt:lpstr>
      <vt:lpstr>Swap monologues with a partner</vt:lpstr>
      <vt:lpstr>Read the monologue on page 152</vt:lpstr>
      <vt:lpstr>Finally</vt:lpstr>
      <vt:lpstr>Final Mini task</vt:lpstr>
      <vt:lpstr>Finally</vt:lpstr>
    </vt:vector>
  </TitlesOfParts>
  <Company>RMBC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Narrative Writing/Journalism Interview</dc:title>
  <dc:creator>kwalker</dc:creator>
  <cp:lastModifiedBy>Rogers</cp:lastModifiedBy>
  <cp:revision>31</cp:revision>
  <dcterms:created xsi:type="dcterms:W3CDTF">2011-01-09T15:22:30Z</dcterms:created>
  <dcterms:modified xsi:type="dcterms:W3CDTF">2011-04-08T08:09:46Z</dcterms:modified>
</cp:coreProperties>
</file>